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94" r:id="rId24"/>
    <p:sldId id="279" r:id="rId25"/>
    <p:sldId id="280" r:id="rId26"/>
    <p:sldId id="281" r:id="rId27"/>
    <p:sldId id="282" r:id="rId28"/>
    <p:sldId id="283" r:id="rId29"/>
    <p:sldId id="284" r:id="rId30"/>
    <p:sldId id="285" r:id="rId31"/>
    <p:sldId id="291" r:id="rId32"/>
    <p:sldId id="295" r:id="rId33"/>
    <p:sldId id="296" r:id="rId34"/>
    <p:sldId id="297" r:id="rId35"/>
    <p:sldId id="298" r:id="rId36"/>
    <p:sldId id="299" r:id="rId37"/>
    <p:sldId id="300" r:id="rId38"/>
    <p:sldId id="301" r:id="rId39"/>
    <p:sldId id="302" r:id="rId40"/>
    <p:sldId id="303" r:id="rId41"/>
    <p:sldId id="287" r:id="rId42"/>
    <p:sldId id="288" r:id="rId43"/>
    <p:sldId id="289" r:id="rId44"/>
    <p:sldId id="278" r:id="rId45"/>
    <p:sldId id="290" r:id="rId46"/>
    <p:sldId id="292" r:id="rId47"/>
    <p:sldId id="293"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80"/>
    <p:restoredTop sz="94666"/>
  </p:normalViewPr>
  <p:slideViewPr>
    <p:cSldViewPr snapToGrid="0" snapToObjects="1">
      <p:cViewPr varScale="1">
        <p:scale>
          <a:sx n="128" d="100"/>
          <a:sy n="128" d="100"/>
        </p:scale>
        <p:origin x="3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1C561FF5-5171-274F-87A5-23EDCA95E5C4}" type="datetimeFigureOut">
              <a:rPr lang="en-US" smtClean="0"/>
              <a:t>5/3/21</a:t>
            </a:fld>
            <a:endParaRPr lang="en-US"/>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US"/>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ED85E27A-8A55-7D4C-86F7-764F39DF55C3}" type="slidenum">
              <a:rPr lang="en-US" smtClean="0"/>
              <a:t>‹#›</a:t>
            </a:fld>
            <a:endParaRPr lang="en-US"/>
          </a:p>
        </p:txBody>
      </p:sp>
    </p:spTree>
    <p:extLst>
      <p:ext uri="{BB962C8B-B14F-4D97-AF65-F5344CB8AC3E}">
        <p14:creationId xmlns:p14="http://schemas.microsoft.com/office/powerpoint/2010/main" val="2084565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561FF5-5171-274F-87A5-23EDCA95E5C4}" type="datetimeFigureOut">
              <a:rPr lang="en-US" smtClean="0"/>
              <a:t>5/3/21</a:t>
            </a:fld>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ED85E27A-8A55-7D4C-86F7-764F39DF55C3}" type="slidenum">
              <a:rPr lang="en-US" smtClean="0"/>
              <a:t>‹#›</a:t>
            </a:fld>
            <a:endParaRPr lang="en-US"/>
          </a:p>
        </p:txBody>
      </p:sp>
    </p:spTree>
    <p:extLst>
      <p:ext uri="{BB962C8B-B14F-4D97-AF65-F5344CB8AC3E}">
        <p14:creationId xmlns:p14="http://schemas.microsoft.com/office/powerpoint/2010/main" val="218055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C561FF5-5171-274F-87A5-23EDCA95E5C4}" type="datetimeFigureOut">
              <a:rPr lang="en-US" smtClean="0"/>
              <a:t>5/3/21</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D85E27A-8A55-7D4C-86F7-764F39DF55C3}" type="slidenum">
              <a:rPr lang="en-US" smtClean="0"/>
              <a:t>‹#›</a:t>
            </a:fld>
            <a:endParaRPr lang="en-US"/>
          </a:p>
        </p:txBody>
      </p:sp>
    </p:spTree>
    <p:extLst>
      <p:ext uri="{BB962C8B-B14F-4D97-AF65-F5344CB8AC3E}">
        <p14:creationId xmlns:p14="http://schemas.microsoft.com/office/powerpoint/2010/main" val="1249787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C561FF5-5171-274F-87A5-23EDCA95E5C4}" type="datetimeFigureOut">
              <a:rPr lang="en-US" smtClean="0"/>
              <a:t>5/3/21</a:t>
            </a:fld>
            <a:endParaRPr lang="en-US"/>
          </a:p>
        </p:txBody>
      </p:sp>
      <p:sp>
        <p:nvSpPr>
          <p:cNvPr id="5" name="Footer Placeholder 4"/>
          <p:cNvSpPr>
            <a:spLocks noGrp="1"/>
          </p:cNvSpPr>
          <p:nvPr>
            <p:ph type="ftr" sz="quarter" idx="11"/>
          </p:nvPr>
        </p:nvSpPr>
        <p:spPr/>
        <p:txBody>
          <a:bodyPr/>
          <a:lstStyle/>
          <a:p>
            <a:endParaRPr lang="en-US"/>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D85E27A-8A55-7D4C-86F7-764F39DF55C3}" type="slidenum">
              <a:rPr lang="en-US" smtClean="0"/>
              <a:t>‹#›</a:t>
            </a:fld>
            <a:endParaRPr lang="en-US"/>
          </a:p>
        </p:txBody>
      </p:sp>
    </p:spTree>
    <p:extLst>
      <p:ext uri="{BB962C8B-B14F-4D97-AF65-F5344CB8AC3E}">
        <p14:creationId xmlns:p14="http://schemas.microsoft.com/office/powerpoint/2010/main" val="641414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561FF5-5171-274F-87A5-23EDCA95E5C4}" type="datetimeFigureOut">
              <a:rPr lang="en-US" smtClean="0"/>
              <a:t>5/3/21</a:t>
            </a:fld>
            <a:endParaRPr lang="en-US"/>
          </a:p>
        </p:txBody>
      </p:sp>
      <p:sp>
        <p:nvSpPr>
          <p:cNvPr id="5" name="Footer Placeholder 4"/>
          <p:cNvSpPr>
            <a:spLocks noGrp="1"/>
          </p:cNvSpPr>
          <p:nvPr>
            <p:ph type="ftr" sz="quarter" idx="11"/>
          </p:nvPr>
        </p:nvSpPr>
        <p:spPr/>
        <p:txBody>
          <a:bodyPr/>
          <a:lstStyle/>
          <a:p>
            <a:endParaRPr lang="en-US"/>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D85E27A-8A55-7D4C-86F7-764F39DF55C3}" type="slidenum">
              <a:rPr lang="en-US" smtClean="0"/>
              <a:t>‹#›</a:t>
            </a:fld>
            <a:endParaRPr lang="en-US"/>
          </a:p>
        </p:txBody>
      </p:sp>
    </p:spTree>
    <p:extLst>
      <p:ext uri="{BB962C8B-B14F-4D97-AF65-F5344CB8AC3E}">
        <p14:creationId xmlns:p14="http://schemas.microsoft.com/office/powerpoint/2010/main" val="2041178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1C561FF5-5171-274F-87A5-23EDCA95E5C4}" type="datetimeFigureOut">
              <a:rPr lang="en-US" smtClean="0"/>
              <a:t>5/3/21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85E27A-8A55-7D4C-86F7-764F39DF55C3}" type="slidenum">
              <a:rPr lang="en-US" smtClean="0"/>
              <a:t>‹#›</a:t>
            </a:fld>
            <a:endParaRPr lang="en-US"/>
          </a:p>
        </p:txBody>
      </p:sp>
    </p:spTree>
    <p:extLst>
      <p:ext uri="{BB962C8B-B14F-4D97-AF65-F5344CB8AC3E}">
        <p14:creationId xmlns:p14="http://schemas.microsoft.com/office/powerpoint/2010/main" val="30427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1C561FF5-5171-274F-87A5-23EDCA95E5C4}" type="datetimeFigureOut">
              <a:rPr lang="en-US" smtClean="0"/>
              <a:t>5/3/21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85E27A-8A55-7D4C-86F7-764F39DF55C3}" type="slidenum">
              <a:rPr lang="en-US" smtClean="0"/>
              <a:t>‹#›</a:t>
            </a:fld>
            <a:endParaRPr lang="en-US"/>
          </a:p>
        </p:txBody>
      </p:sp>
    </p:spTree>
    <p:extLst>
      <p:ext uri="{BB962C8B-B14F-4D97-AF65-F5344CB8AC3E}">
        <p14:creationId xmlns:p14="http://schemas.microsoft.com/office/powerpoint/2010/main" val="2895483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561FF5-5171-274F-87A5-23EDCA95E5C4}" type="datetimeFigureOut">
              <a:rPr lang="en-US" smtClean="0"/>
              <a:t>5/3/21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5E27A-8A55-7D4C-86F7-764F39DF55C3}" type="slidenum">
              <a:rPr lang="en-US" smtClean="0"/>
              <a:t>‹#›</a:t>
            </a:fld>
            <a:endParaRPr lang="en-US"/>
          </a:p>
        </p:txBody>
      </p:sp>
    </p:spTree>
    <p:extLst>
      <p:ext uri="{BB962C8B-B14F-4D97-AF65-F5344CB8AC3E}">
        <p14:creationId xmlns:p14="http://schemas.microsoft.com/office/powerpoint/2010/main" val="2404684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561FF5-5171-274F-87A5-23EDCA95E5C4}" type="datetimeFigureOut">
              <a:rPr lang="en-US" smtClean="0"/>
              <a:t>5/3/21</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D85E27A-8A55-7D4C-86F7-764F39DF55C3}" type="slidenum">
              <a:rPr lang="en-US" smtClean="0"/>
              <a:t>‹#›</a:t>
            </a:fld>
            <a:endParaRPr lang="en-US"/>
          </a:p>
        </p:txBody>
      </p:sp>
    </p:spTree>
    <p:extLst>
      <p:ext uri="{BB962C8B-B14F-4D97-AF65-F5344CB8AC3E}">
        <p14:creationId xmlns:p14="http://schemas.microsoft.com/office/powerpoint/2010/main" val="2136566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561FF5-5171-274F-87A5-23EDCA95E5C4}" type="datetimeFigureOut">
              <a:rPr lang="en-US" smtClean="0"/>
              <a:t>5/3/21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5E27A-8A55-7D4C-86F7-764F39DF55C3}" type="slidenum">
              <a:rPr lang="en-US" smtClean="0"/>
              <a:t>‹#›</a:t>
            </a:fld>
            <a:endParaRPr lang="en-US"/>
          </a:p>
        </p:txBody>
      </p:sp>
    </p:spTree>
    <p:extLst>
      <p:ext uri="{BB962C8B-B14F-4D97-AF65-F5344CB8AC3E}">
        <p14:creationId xmlns:p14="http://schemas.microsoft.com/office/powerpoint/2010/main" val="1236006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561FF5-5171-274F-87A5-23EDCA95E5C4}" type="datetimeFigureOut">
              <a:rPr lang="en-US" smtClean="0"/>
              <a:t>5/3/21</a:t>
            </a:fld>
            <a:endParaRPr lang="en-US"/>
          </a:p>
        </p:txBody>
      </p:sp>
      <p:sp>
        <p:nvSpPr>
          <p:cNvPr id="5" name="Footer Placeholder 4"/>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ED85E27A-8A55-7D4C-86F7-764F39DF55C3}" type="slidenum">
              <a:rPr lang="en-US" smtClean="0"/>
              <a:t>‹#›</a:t>
            </a:fld>
            <a:endParaRPr lang="en-US"/>
          </a:p>
        </p:txBody>
      </p:sp>
    </p:spTree>
    <p:extLst>
      <p:ext uri="{BB962C8B-B14F-4D97-AF65-F5344CB8AC3E}">
        <p14:creationId xmlns:p14="http://schemas.microsoft.com/office/powerpoint/2010/main" val="956197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C561FF5-5171-274F-87A5-23EDCA95E5C4}" type="datetimeFigureOut">
              <a:rPr lang="en-US" smtClean="0"/>
              <a:t>5/3/21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85E27A-8A55-7D4C-86F7-764F39DF55C3}" type="slidenum">
              <a:rPr lang="en-US" smtClean="0"/>
              <a:t>‹#›</a:t>
            </a:fld>
            <a:endParaRPr lang="en-US"/>
          </a:p>
        </p:txBody>
      </p:sp>
    </p:spTree>
    <p:extLst>
      <p:ext uri="{BB962C8B-B14F-4D97-AF65-F5344CB8AC3E}">
        <p14:creationId xmlns:p14="http://schemas.microsoft.com/office/powerpoint/2010/main" val="1183638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C561FF5-5171-274F-87A5-23EDCA95E5C4}" type="datetimeFigureOut">
              <a:rPr lang="en-US" smtClean="0"/>
              <a:t>5/3/21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85E27A-8A55-7D4C-86F7-764F39DF55C3}" type="slidenum">
              <a:rPr lang="en-US" smtClean="0"/>
              <a:t>‹#›</a:t>
            </a:fld>
            <a:endParaRPr lang="en-US"/>
          </a:p>
        </p:txBody>
      </p:sp>
    </p:spTree>
    <p:extLst>
      <p:ext uri="{BB962C8B-B14F-4D97-AF65-F5344CB8AC3E}">
        <p14:creationId xmlns:p14="http://schemas.microsoft.com/office/powerpoint/2010/main" val="1270037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C561FF5-5171-274F-87A5-23EDCA95E5C4}" type="datetimeFigureOut">
              <a:rPr lang="en-US" smtClean="0"/>
              <a:t>5/3/21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85E27A-8A55-7D4C-86F7-764F39DF55C3}" type="slidenum">
              <a:rPr lang="en-US" smtClean="0"/>
              <a:t>‹#›</a:t>
            </a:fld>
            <a:endParaRPr lang="en-US"/>
          </a:p>
        </p:txBody>
      </p:sp>
    </p:spTree>
    <p:extLst>
      <p:ext uri="{BB962C8B-B14F-4D97-AF65-F5344CB8AC3E}">
        <p14:creationId xmlns:p14="http://schemas.microsoft.com/office/powerpoint/2010/main" val="1675841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561FF5-5171-274F-87A5-23EDCA95E5C4}" type="datetimeFigureOut">
              <a:rPr lang="en-US" smtClean="0"/>
              <a:t>5/3/21</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ED85E27A-8A55-7D4C-86F7-764F39DF55C3}" type="slidenum">
              <a:rPr lang="en-US" smtClean="0"/>
              <a:t>‹#›</a:t>
            </a:fld>
            <a:endParaRPr lang="en-US"/>
          </a:p>
        </p:txBody>
      </p:sp>
    </p:spTree>
    <p:extLst>
      <p:ext uri="{BB962C8B-B14F-4D97-AF65-F5344CB8AC3E}">
        <p14:creationId xmlns:p14="http://schemas.microsoft.com/office/powerpoint/2010/main" val="1613538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561FF5-5171-274F-87A5-23EDCA95E5C4}" type="datetimeFigureOut">
              <a:rPr lang="en-US" smtClean="0"/>
              <a:t>5/3/21</a:t>
            </a:fld>
            <a:endParaRPr lang="en-US"/>
          </a:p>
        </p:txBody>
      </p:sp>
      <p:sp>
        <p:nvSpPr>
          <p:cNvPr id="6" name="Footer Placeholder 5"/>
          <p:cNvSpPr>
            <a:spLocks noGrp="1"/>
          </p:cNvSpPr>
          <p:nvPr>
            <p:ph type="ftr" sz="quarter" idx="11"/>
          </p:nvPr>
        </p:nvSpPr>
        <p:spPr/>
        <p:txBody>
          <a:bodyPr/>
          <a:lstStyle/>
          <a:p>
            <a:endParaRPr lang="en-US"/>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ED85E27A-8A55-7D4C-86F7-764F39DF55C3}" type="slidenum">
              <a:rPr lang="en-US" smtClean="0"/>
              <a:t>‹#›</a:t>
            </a:fld>
            <a:endParaRPr lang="en-US"/>
          </a:p>
        </p:txBody>
      </p:sp>
    </p:spTree>
    <p:extLst>
      <p:ext uri="{BB962C8B-B14F-4D97-AF65-F5344CB8AC3E}">
        <p14:creationId xmlns:p14="http://schemas.microsoft.com/office/powerpoint/2010/main" val="326125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561FF5-5171-274F-87A5-23EDCA95E5C4}" type="datetimeFigureOut">
              <a:rPr lang="en-US" smtClean="0"/>
              <a:t>5/3/21</a:t>
            </a:fld>
            <a:endParaRPr lang="en-US"/>
          </a:p>
        </p:txBody>
      </p:sp>
      <p:sp>
        <p:nvSpPr>
          <p:cNvPr id="6" name="Footer Placeholder 5"/>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ED85E27A-8A55-7D4C-86F7-764F39DF55C3}" type="slidenum">
              <a:rPr lang="en-US" smtClean="0"/>
              <a:t>‹#›</a:t>
            </a:fld>
            <a:endParaRPr lang="en-US"/>
          </a:p>
        </p:txBody>
      </p:sp>
    </p:spTree>
    <p:extLst>
      <p:ext uri="{BB962C8B-B14F-4D97-AF65-F5344CB8AC3E}">
        <p14:creationId xmlns:p14="http://schemas.microsoft.com/office/powerpoint/2010/main" val="816994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1C561FF5-5171-274F-87A5-23EDCA95E5C4}" type="datetimeFigureOut">
              <a:rPr lang="en-US" smtClean="0"/>
              <a:t>5/3/21</a:t>
            </a:fld>
            <a:endParaRPr lang="en-US"/>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ED85E27A-8A55-7D4C-86F7-764F39DF55C3}" type="slidenum">
              <a:rPr lang="en-US" smtClean="0"/>
              <a:t>‹#›</a:t>
            </a:fld>
            <a:endParaRPr lang="en-US"/>
          </a:p>
        </p:txBody>
      </p:sp>
    </p:spTree>
    <p:extLst>
      <p:ext uri="{BB962C8B-B14F-4D97-AF65-F5344CB8AC3E}">
        <p14:creationId xmlns:p14="http://schemas.microsoft.com/office/powerpoint/2010/main" val="704665282"/>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image" Target="../media/image19.emf"/></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5.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20430" y="3574472"/>
            <a:ext cx="5368006" cy="1144467"/>
          </a:xfrm>
        </p:spPr>
        <p:txBody>
          <a:bodyPr/>
          <a:lstStyle/>
          <a:p>
            <a:pPr>
              <a:lnSpc>
                <a:spcPct val="150000"/>
              </a:lnSpc>
            </a:pPr>
            <a:br>
              <a:rPr lang="en-US" sz="7200" dirty="0"/>
            </a:br>
            <a:r>
              <a:rPr lang="en-US" sz="7200" dirty="0"/>
              <a:t>NUTRITION</a:t>
            </a:r>
          </a:p>
        </p:txBody>
      </p:sp>
      <p:sp>
        <p:nvSpPr>
          <p:cNvPr id="8" name="Title 1"/>
          <p:cNvSpPr txBox="1">
            <a:spLocks/>
          </p:cNvSpPr>
          <p:nvPr/>
        </p:nvSpPr>
        <p:spPr bwMode="gray">
          <a:xfrm>
            <a:off x="6020430" y="2758313"/>
            <a:ext cx="5368006" cy="1144467"/>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50000"/>
              </a:lnSpc>
            </a:pPr>
            <a:r>
              <a:rPr lang="en-US" sz="7200" dirty="0"/>
              <a:t>HORSE</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343" y="817381"/>
            <a:ext cx="3458585" cy="86901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4885" y="1960556"/>
            <a:ext cx="4456363" cy="3855628"/>
          </a:xfrm>
          <a:prstGeom prst="rect">
            <a:avLst/>
          </a:prstGeom>
        </p:spPr>
      </p:pic>
      <p:sp>
        <p:nvSpPr>
          <p:cNvPr id="9" name="TextBox 8">
            <a:extLst>
              <a:ext uri="{FF2B5EF4-FFF2-40B4-BE49-F238E27FC236}">
                <a16:creationId xmlns:a16="http://schemas.microsoft.com/office/drawing/2014/main" id="{90155DF0-43E0-8640-A3D1-75B27365251C}"/>
              </a:ext>
            </a:extLst>
          </p:cNvPr>
          <p:cNvSpPr txBox="1"/>
          <p:nvPr/>
        </p:nvSpPr>
        <p:spPr>
          <a:xfrm>
            <a:off x="10466477" y="506919"/>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spTree>
    <p:extLst>
      <p:ext uri="{BB962C8B-B14F-4D97-AF65-F5344CB8AC3E}">
        <p14:creationId xmlns:p14="http://schemas.microsoft.com/office/powerpoint/2010/main" val="594606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814971"/>
            <a:ext cx="8761413" cy="706964"/>
          </a:xfrm>
        </p:spPr>
        <p:txBody>
          <a:bodyPr/>
          <a:lstStyle/>
          <a:p>
            <a:r>
              <a:rPr lang="en-US" dirty="0"/>
              <a:t>ENERGY</a:t>
            </a:r>
          </a:p>
        </p:txBody>
      </p:sp>
      <p:sp>
        <p:nvSpPr>
          <p:cNvPr id="3" name="Content Placeholder 2"/>
          <p:cNvSpPr>
            <a:spLocks noGrp="1"/>
          </p:cNvSpPr>
          <p:nvPr>
            <p:ph idx="1"/>
          </p:nvPr>
        </p:nvSpPr>
        <p:spPr>
          <a:xfrm>
            <a:off x="1996070" y="2742241"/>
            <a:ext cx="7079177" cy="2857514"/>
          </a:xfrm>
        </p:spPr>
        <p:txBody>
          <a:bodyPr>
            <a:noAutofit/>
          </a:bodyPr>
          <a:lstStyle/>
          <a:p>
            <a:pPr>
              <a:lnSpc>
                <a:spcPct val="90000"/>
              </a:lnSpc>
            </a:pPr>
            <a:r>
              <a:rPr lang="en-US" altLang="en-US" sz="2400" dirty="0"/>
              <a:t>The first and foremost function of energy is to meet body maintenance needs</a:t>
            </a:r>
          </a:p>
          <a:p>
            <a:pPr lvl="1">
              <a:lnSpc>
                <a:spcPct val="90000"/>
              </a:lnSpc>
            </a:pPr>
            <a:r>
              <a:rPr lang="en-US" altLang="en-US" sz="2400" b="1" dirty="0"/>
              <a:t>Body Maintenance</a:t>
            </a:r>
          </a:p>
          <a:p>
            <a:pPr marL="914400" lvl="2" indent="0">
              <a:lnSpc>
                <a:spcPct val="90000"/>
              </a:lnSpc>
              <a:buNone/>
            </a:pPr>
            <a:r>
              <a:rPr lang="en-US" altLang="en-US" sz="2400" dirty="0"/>
              <a:t>Heart Function		     Movement</a:t>
            </a:r>
          </a:p>
          <a:p>
            <a:pPr marL="914400" lvl="2" indent="0">
              <a:lnSpc>
                <a:spcPct val="90000"/>
              </a:lnSpc>
              <a:buNone/>
            </a:pPr>
            <a:r>
              <a:rPr lang="en-US" altLang="en-US" sz="2400" dirty="0"/>
              <a:t>Lung Function		     Excretion of Waste</a:t>
            </a:r>
          </a:p>
          <a:p>
            <a:pPr marL="914400" lvl="2" indent="0">
              <a:lnSpc>
                <a:spcPct val="90000"/>
              </a:lnSpc>
              <a:buNone/>
            </a:pPr>
            <a:r>
              <a:rPr lang="en-US" altLang="en-US" sz="2400" dirty="0"/>
              <a:t>Tissue Function		     Nutrient Intake</a:t>
            </a:r>
          </a:p>
          <a:p>
            <a:pPr marL="914400" lvl="2" indent="0">
              <a:lnSpc>
                <a:spcPct val="90000"/>
              </a:lnSpc>
              <a:buNone/>
            </a:pPr>
            <a:r>
              <a:rPr lang="en-US" altLang="en-US" sz="2400" dirty="0"/>
              <a:t>Muscle Function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905" y="5844672"/>
            <a:ext cx="2229322" cy="1013328"/>
          </a:xfrm>
          <a:prstGeom prst="rect">
            <a:avLst/>
          </a:prstGeom>
        </p:spPr>
      </p:pic>
      <p:sp>
        <p:nvSpPr>
          <p:cNvPr id="8" name="TextBox 7"/>
          <p:cNvSpPr txBox="1"/>
          <p:nvPr/>
        </p:nvSpPr>
        <p:spPr>
          <a:xfrm>
            <a:off x="10466477" y="491805"/>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spTree>
    <p:extLst>
      <p:ext uri="{BB962C8B-B14F-4D97-AF65-F5344CB8AC3E}">
        <p14:creationId xmlns:p14="http://schemas.microsoft.com/office/powerpoint/2010/main" val="1679809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814971"/>
            <a:ext cx="8761413" cy="706964"/>
          </a:xfrm>
        </p:spPr>
        <p:txBody>
          <a:bodyPr/>
          <a:lstStyle/>
          <a:p>
            <a:r>
              <a:rPr lang="en-US" dirty="0"/>
              <a:t>ENERGY SOURCES</a:t>
            </a:r>
          </a:p>
        </p:txBody>
      </p:sp>
      <p:sp>
        <p:nvSpPr>
          <p:cNvPr id="3" name="Content Placeholder 2"/>
          <p:cNvSpPr>
            <a:spLocks noGrp="1"/>
          </p:cNvSpPr>
          <p:nvPr>
            <p:ph idx="1"/>
          </p:nvPr>
        </p:nvSpPr>
        <p:spPr>
          <a:xfrm>
            <a:off x="2864112" y="2987158"/>
            <a:ext cx="2909455" cy="2857514"/>
          </a:xfrm>
        </p:spPr>
        <p:txBody>
          <a:bodyPr>
            <a:normAutofit/>
          </a:bodyPr>
          <a:lstStyle/>
          <a:p>
            <a:pPr>
              <a:lnSpc>
                <a:spcPct val="90000"/>
              </a:lnSpc>
            </a:pPr>
            <a:r>
              <a:rPr lang="en-US" altLang="en-US" sz="2400" dirty="0"/>
              <a:t>Carbohydrates</a:t>
            </a:r>
          </a:p>
          <a:p>
            <a:pPr>
              <a:lnSpc>
                <a:spcPct val="90000"/>
              </a:lnSpc>
            </a:pPr>
            <a:r>
              <a:rPr lang="en-US" altLang="en-US" sz="2400" dirty="0"/>
              <a:t>Sugars</a:t>
            </a:r>
          </a:p>
          <a:p>
            <a:pPr>
              <a:lnSpc>
                <a:spcPct val="90000"/>
              </a:lnSpc>
            </a:pPr>
            <a:r>
              <a:rPr lang="en-US" altLang="en-US" sz="2400" dirty="0"/>
              <a:t>Starches</a:t>
            </a:r>
          </a:p>
          <a:p>
            <a:pPr>
              <a:lnSpc>
                <a:spcPct val="90000"/>
              </a:lnSpc>
            </a:pPr>
            <a:r>
              <a:rPr lang="en-US" altLang="en-US" sz="2400" dirty="0"/>
              <a:t>Cellulose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905" y="5844672"/>
            <a:ext cx="2229322" cy="1013328"/>
          </a:xfrm>
          <a:prstGeom prst="rect">
            <a:avLst/>
          </a:prstGeom>
        </p:spPr>
      </p:pic>
      <p:sp>
        <p:nvSpPr>
          <p:cNvPr id="5" name="Content Placeholder 2"/>
          <p:cNvSpPr txBox="1">
            <a:spLocks/>
          </p:cNvSpPr>
          <p:nvPr/>
        </p:nvSpPr>
        <p:spPr>
          <a:xfrm>
            <a:off x="6226988" y="2987158"/>
            <a:ext cx="2735643" cy="285751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nSpc>
                <a:spcPct val="90000"/>
              </a:lnSpc>
            </a:pPr>
            <a:r>
              <a:rPr lang="en-US" altLang="en-US" sz="2400" dirty="0"/>
              <a:t>Fats and Oils</a:t>
            </a:r>
          </a:p>
          <a:p>
            <a:pPr marL="0" indent="0">
              <a:lnSpc>
                <a:spcPct val="90000"/>
              </a:lnSpc>
              <a:buNone/>
            </a:pPr>
            <a:r>
              <a:rPr lang="en-US" altLang="en-US" sz="2400" dirty="0"/>
              <a:t>	Animal</a:t>
            </a:r>
          </a:p>
          <a:p>
            <a:pPr marL="0" indent="0">
              <a:lnSpc>
                <a:spcPct val="90000"/>
              </a:lnSpc>
              <a:buNone/>
            </a:pPr>
            <a:r>
              <a:rPr lang="en-US" altLang="en-US" sz="2400" dirty="0"/>
              <a:t>	Vegetable</a:t>
            </a:r>
          </a:p>
          <a:p>
            <a:pPr marL="0" indent="0">
              <a:lnSpc>
                <a:spcPct val="90000"/>
              </a:lnSpc>
              <a:buNone/>
            </a:pPr>
            <a:r>
              <a:rPr lang="en-US" altLang="en-US" sz="2400" dirty="0"/>
              <a:t>	Oats</a:t>
            </a:r>
          </a:p>
        </p:txBody>
      </p:sp>
      <p:sp>
        <p:nvSpPr>
          <p:cNvPr id="8" name="TextBox 7"/>
          <p:cNvSpPr txBox="1"/>
          <p:nvPr/>
        </p:nvSpPr>
        <p:spPr>
          <a:xfrm>
            <a:off x="10466477" y="491805"/>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spTree>
    <p:extLst>
      <p:ext uri="{BB962C8B-B14F-4D97-AF65-F5344CB8AC3E}">
        <p14:creationId xmlns:p14="http://schemas.microsoft.com/office/powerpoint/2010/main" val="282282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814971"/>
            <a:ext cx="8761413" cy="706964"/>
          </a:xfrm>
        </p:spPr>
        <p:txBody>
          <a:bodyPr/>
          <a:lstStyle/>
          <a:p>
            <a:r>
              <a:rPr lang="en-US" dirty="0"/>
              <a:t>BENEFITS OF ADDED FAT</a:t>
            </a:r>
          </a:p>
        </p:txBody>
      </p:sp>
      <p:sp>
        <p:nvSpPr>
          <p:cNvPr id="3" name="Content Placeholder 2"/>
          <p:cNvSpPr>
            <a:spLocks noGrp="1"/>
          </p:cNvSpPr>
          <p:nvPr>
            <p:ph idx="1"/>
          </p:nvPr>
        </p:nvSpPr>
        <p:spPr>
          <a:xfrm>
            <a:off x="664570" y="2712013"/>
            <a:ext cx="5964654" cy="2857514"/>
          </a:xfrm>
        </p:spPr>
        <p:txBody>
          <a:bodyPr>
            <a:noAutofit/>
          </a:bodyPr>
          <a:lstStyle/>
          <a:p>
            <a:r>
              <a:rPr lang="en-US" altLang="en-US" sz="2400" dirty="0"/>
              <a:t>Increase calorie content of the diet</a:t>
            </a:r>
          </a:p>
          <a:p>
            <a:r>
              <a:rPr lang="en-US" altLang="en-US" sz="2400" dirty="0"/>
              <a:t>Increase fat content of mare’s milk</a:t>
            </a:r>
          </a:p>
          <a:p>
            <a:r>
              <a:rPr lang="en-US" altLang="en-US" sz="2400" dirty="0"/>
              <a:t>Improve stamina</a:t>
            </a:r>
          </a:p>
          <a:p>
            <a:pPr lvl="1"/>
            <a:r>
              <a:rPr lang="en-US" altLang="en-US" sz="2400" dirty="0"/>
              <a:t>Fat is utilized during short duration work sparing glycogen stores in the muscle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905" y="5844672"/>
            <a:ext cx="2229322" cy="1013328"/>
          </a:xfrm>
          <a:prstGeom prst="rect">
            <a:avLst/>
          </a:prstGeom>
        </p:spPr>
      </p:pic>
      <p:sp>
        <p:nvSpPr>
          <p:cNvPr id="8" name="TextBox 7"/>
          <p:cNvSpPr txBox="1"/>
          <p:nvPr/>
        </p:nvSpPr>
        <p:spPr>
          <a:xfrm>
            <a:off x="10466477" y="491805"/>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629223" y="2712013"/>
            <a:ext cx="4872429" cy="3258832"/>
          </a:xfrm>
          <a:prstGeom prst="rect">
            <a:avLst/>
          </a:prstGeom>
        </p:spPr>
      </p:pic>
    </p:spTree>
    <p:extLst>
      <p:ext uri="{BB962C8B-B14F-4D97-AF65-F5344CB8AC3E}">
        <p14:creationId xmlns:p14="http://schemas.microsoft.com/office/powerpoint/2010/main" val="715962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814971"/>
            <a:ext cx="8761413" cy="706964"/>
          </a:xfrm>
        </p:spPr>
        <p:txBody>
          <a:bodyPr/>
          <a:lstStyle/>
          <a:p>
            <a:r>
              <a:rPr lang="en-US" dirty="0"/>
              <a:t>MINERALS</a:t>
            </a:r>
          </a:p>
        </p:txBody>
      </p:sp>
      <p:sp>
        <p:nvSpPr>
          <p:cNvPr id="3" name="Content Placeholder 2"/>
          <p:cNvSpPr>
            <a:spLocks noGrp="1"/>
          </p:cNvSpPr>
          <p:nvPr>
            <p:ph idx="1"/>
          </p:nvPr>
        </p:nvSpPr>
        <p:spPr>
          <a:xfrm>
            <a:off x="5821454" y="2841441"/>
            <a:ext cx="5677487" cy="2712972"/>
          </a:xfrm>
        </p:spPr>
        <p:txBody>
          <a:bodyPr>
            <a:noAutofit/>
          </a:bodyPr>
          <a:lstStyle/>
          <a:p>
            <a:r>
              <a:rPr lang="en-US" altLang="en-US" sz="2400" dirty="0"/>
              <a:t>Increase inorganic elements that are essential for  overall health</a:t>
            </a:r>
          </a:p>
          <a:p>
            <a:r>
              <a:rPr lang="en-US" altLang="en-US" sz="2400" dirty="0"/>
              <a:t>Just as important as the other essential nutrient requirements, needed in smaller amounts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905" y="5844672"/>
            <a:ext cx="2229322" cy="1013328"/>
          </a:xfrm>
          <a:prstGeom prst="rect">
            <a:avLst/>
          </a:prstGeom>
        </p:spPr>
      </p:pic>
      <p:sp>
        <p:nvSpPr>
          <p:cNvPr id="7" name="TextBox 6"/>
          <p:cNvSpPr txBox="1"/>
          <p:nvPr/>
        </p:nvSpPr>
        <p:spPr>
          <a:xfrm>
            <a:off x="10466477" y="491805"/>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143" y="2570813"/>
            <a:ext cx="4648516" cy="3081036"/>
          </a:xfrm>
          <a:prstGeom prst="rect">
            <a:avLst/>
          </a:prstGeom>
        </p:spPr>
      </p:pic>
    </p:spTree>
    <p:extLst>
      <p:ext uri="{BB962C8B-B14F-4D97-AF65-F5344CB8AC3E}">
        <p14:creationId xmlns:p14="http://schemas.microsoft.com/office/powerpoint/2010/main" val="1467837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814971"/>
            <a:ext cx="8761413" cy="706964"/>
          </a:xfrm>
        </p:spPr>
        <p:txBody>
          <a:bodyPr/>
          <a:lstStyle/>
          <a:p>
            <a:r>
              <a:rPr lang="en-US" dirty="0"/>
              <a:t>MINERAL CLASSIFICATIONS</a:t>
            </a:r>
          </a:p>
        </p:txBody>
      </p:sp>
      <p:sp>
        <p:nvSpPr>
          <p:cNvPr id="3" name="Content Placeholder 2"/>
          <p:cNvSpPr>
            <a:spLocks noGrp="1"/>
          </p:cNvSpPr>
          <p:nvPr>
            <p:ph idx="1"/>
          </p:nvPr>
        </p:nvSpPr>
        <p:spPr>
          <a:xfrm>
            <a:off x="1583334" y="2473279"/>
            <a:ext cx="3241964" cy="3610125"/>
          </a:xfrm>
        </p:spPr>
        <p:txBody>
          <a:bodyPr>
            <a:normAutofit/>
          </a:bodyPr>
          <a:lstStyle/>
          <a:p>
            <a:pPr marL="0" indent="0">
              <a:lnSpc>
                <a:spcPct val="90000"/>
              </a:lnSpc>
              <a:buNone/>
            </a:pPr>
            <a:r>
              <a:rPr lang="en-US" altLang="en-US" sz="2000" b="1" dirty="0">
                <a:solidFill>
                  <a:schemeClr val="accent1"/>
                </a:solidFill>
              </a:rPr>
              <a:t>Macro Minerals</a:t>
            </a:r>
          </a:p>
          <a:p>
            <a:pPr>
              <a:lnSpc>
                <a:spcPct val="90000"/>
              </a:lnSpc>
            </a:pPr>
            <a:r>
              <a:rPr lang="en-US" altLang="en-US" sz="2000" dirty="0"/>
              <a:t>Calcium (Ca)</a:t>
            </a:r>
          </a:p>
          <a:p>
            <a:pPr>
              <a:lnSpc>
                <a:spcPct val="90000"/>
              </a:lnSpc>
            </a:pPr>
            <a:r>
              <a:rPr lang="en-US" altLang="en-US" sz="2000" dirty="0"/>
              <a:t>Chlorine (Cl)</a:t>
            </a:r>
          </a:p>
          <a:p>
            <a:pPr>
              <a:lnSpc>
                <a:spcPct val="90000"/>
              </a:lnSpc>
            </a:pPr>
            <a:r>
              <a:rPr lang="en-US" altLang="en-US" sz="2000" dirty="0"/>
              <a:t>Magnesium (Mg)</a:t>
            </a:r>
          </a:p>
          <a:p>
            <a:pPr>
              <a:lnSpc>
                <a:spcPct val="90000"/>
              </a:lnSpc>
            </a:pPr>
            <a:r>
              <a:rPr lang="en-US" altLang="en-US" sz="2000" dirty="0"/>
              <a:t>Phosphorus (P)</a:t>
            </a:r>
          </a:p>
          <a:p>
            <a:pPr>
              <a:lnSpc>
                <a:spcPct val="90000"/>
              </a:lnSpc>
            </a:pPr>
            <a:r>
              <a:rPr lang="en-US" altLang="en-US" sz="2000" dirty="0"/>
              <a:t>Potassium (K)</a:t>
            </a:r>
          </a:p>
          <a:p>
            <a:pPr>
              <a:lnSpc>
                <a:spcPct val="90000"/>
              </a:lnSpc>
            </a:pPr>
            <a:r>
              <a:rPr lang="en-US" altLang="en-US" sz="2000" dirty="0"/>
              <a:t>Sodium (Na)</a:t>
            </a:r>
          </a:p>
          <a:p>
            <a:pPr>
              <a:lnSpc>
                <a:spcPct val="90000"/>
              </a:lnSpc>
            </a:pPr>
            <a:r>
              <a:rPr lang="en-US" altLang="en-US" sz="2000" dirty="0"/>
              <a:t>Sulfur (S)</a:t>
            </a:r>
          </a:p>
          <a:p>
            <a:pPr>
              <a:lnSpc>
                <a:spcPct val="90000"/>
              </a:lnSpc>
            </a:pPr>
            <a:endParaRPr lang="en-US" altLang="en-US" sz="24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905" y="5844672"/>
            <a:ext cx="2229322" cy="1013328"/>
          </a:xfrm>
          <a:prstGeom prst="rect">
            <a:avLst/>
          </a:prstGeom>
        </p:spPr>
      </p:pic>
      <p:sp>
        <p:nvSpPr>
          <p:cNvPr id="7" name="Content Placeholder 2"/>
          <p:cNvSpPr txBox="1">
            <a:spLocks/>
          </p:cNvSpPr>
          <p:nvPr/>
        </p:nvSpPr>
        <p:spPr>
          <a:xfrm>
            <a:off x="5316505" y="2473279"/>
            <a:ext cx="3241964" cy="361012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nSpc>
                <a:spcPct val="90000"/>
              </a:lnSpc>
              <a:buNone/>
            </a:pPr>
            <a:r>
              <a:rPr lang="en-US" altLang="en-US" sz="2000" b="1" dirty="0">
                <a:solidFill>
                  <a:schemeClr val="accent1"/>
                </a:solidFill>
              </a:rPr>
              <a:t>Trace or Micro Minerals</a:t>
            </a:r>
          </a:p>
          <a:p>
            <a:pPr>
              <a:lnSpc>
                <a:spcPct val="90000"/>
              </a:lnSpc>
            </a:pPr>
            <a:r>
              <a:rPr lang="en-US" altLang="en-US" sz="2000" dirty="0"/>
              <a:t>Chromium (Cr)</a:t>
            </a:r>
          </a:p>
          <a:p>
            <a:pPr>
              <a:lnSpc>
                <a:spcPct val="90000"/>
              </a:lnSpc>
            </a:pPr>
            <a:r>
              <a:rPr lang="en-US" altLang="en-US" sz="2000" dirty="0"/>
              <a:t>Cobalt (Co)</a:t>
            </a:r>
          </a:p>
          <a:p>
            <a:pPr>
              <a:lnSpc>
                <a:spcPct val="90000"/>
              </a:lnSpc>
            </a:pPr>
            <a:r>
              <a:rPr lang="en-US" altLang="en-US" sz="2000" dirty="0"/>
              <a:t>Copper (Cu)</a:t>
            </a:r>
          </a:p>
          <a:p>
            <a:pPr>
              <a:lnSpc>
                <a:spcPct val="90000"/>
              </a:lnSpc>
            </a:pPr>
            <a:r>
              <a:rPr lang="en-US" altLang="en-US" sz="2000" dirty="0"/>
              <a:t>Fluorine (F0</a:t>
            </a:r>
          </a:p>
          <a:p>
            <a:pPr>
              <a:lnSpc>
                <a:spcPct val="90000"/>
              </a:lnSpc>
            </a:pPr>
            <a:r>
              <a:rPr lang="en-US" altLang="en-US" sz="2000" dirty="0"/>
              <a:t>Iodine (I)</a:t>
            </a:r>
          </a:p>
          <a:p>
            <a:pPr>
              <a:lnSpc>
                <a:spcPct val="90000"/>
              </a:lnSpc>
            </a:pPr>
            <a:r>
              <a:rPr lang="en-US" altLang="en-US" sz="2000" dirty="0"/>
              <a:t>Iron (Fe)</a:t>
            </a:r>
          </a:p>
          <a:p>
            <a:pPr>
              <a:lnSpc>
                <a:spcPct val="90000"/>
              </a:lnSpc>
            </a:pPr>
            <a:endParaRPr lang="en-US" altLang="en-US" sz="2400" dirty="0"/>
          </a:p>
        </p:txBody>
      </p:sp>
      <p:sp>
        <p:nvSpPr>
          <p:cNvPr id="8" name="Content Placeholder 2"/>
          <p:cNvSpPr txBox="1">
            <a:spLocks/>
          </p:cNvSpPr>
          <p:nvPr/>
        </p:nvSpPr>
        <p:spPr>
          <a:xfrm>
            <a:off x="7895502" y="2871669"/>
            <a:ext cx="3241964" cy="322684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nSpc>
                <a:spcPct val="90000"/>
              </a:lnSpc>
            </a:pPr>
            <a:r>
              <a:rPr lang="en-US" altLang="en-US" sz="2000" dirty="0"/>
              <a:t>Manganese (</a:t>
            </a:r>
            <a:r>
              <a:rPr lang="en-US" altLang="en-US" sz="2000" dirty="0" err="1"/>
              <a:t>Mn</a:t>
            </a:r>
            <a:r>
              <a:rPr lang="en-US" altLang="en-US" sz="2000" dirty="0"/>
              <a:t>)</a:t>
            </a:r>
          </a:p>
          <a:p>
            <a:pPr>
              <a:lnSpc>
                <a:spcPct val="90000"/>
              </a:lnSpc>
            </a:pPr>
            <a:r>
              <a:rPr lang="en-US" altLang="en-US" sz="2000" dirty="0"/>
              <a:t>Molybdenum (Mo)</a:t>
            </a:r>
          </a:p>
          <a:p>
            <a:pPr>
              <a:lnSpc>
                <a:spcPct val="90000"/>
              </a:lnSpc>
            </a:pPr>
            <a:r>
              <a:rPr lang="en-US" altLang="en-US" sz="2000" dirty="0"/>
              <a:t>Selenium (Se)</a:t>
            </a:r>
          </a:p>
          <a:p>
            <a:pPr>
              <a:lnSpc>
                <a:spcPct val="90000"/>
              </a:lnSpc>
            </a:pPr>
            <a:r>
              <a:rPr lang="en-US" altLang="en-US" sz="2000" dirty="0"/>
              <a:t>Silicon (Si)</a:t>
            </a:r>
          </a:p>
          <a:p>
            <a:pPr>
              <a:lnSpc>
                <a:spcPct val="90000"/>
              </a:lnSpc>
            </a:pPr>
            <a:r>
              <a:rPr lang="en-US" altLang="en-US" sz="2000" dirty="0"/>
              <a:t>Zinc (Zn)</a:t>
            </a:r>
            <a:endParaRPr lang="en-US" altLang="en-US" sz="2400" dirty="0"/>
          </a:p>
        </p:txBody>
      </p:sp>
      <p:sp>
        <p:nvSpPr>
          <p:cNvPr id="11" name="TextBox 10"/>
          <p:cNvSpPr txBox="1"/>
          <p:nvPr/>
        </p:nvSpPr>
        <p:spPr>
          <a:xfrm>
            <a:off x="10466477" y="491805"/>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spTree>
    <p:extLst>
      <p:ext uri="{BB962C8B-B14F-4D97-AF65-F5344CB8AC3E}">
        <p14:creationId xmlns:p14="http://schemas.microsoft.com/office/powerpoint/2010/main" val="1827532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814971"/>
            <a:ext cx="8761413" cy="706964"/>
          </a:xfrm>
        </p:spPr>
        <p:txBody>
          <a:bodyPr/>
          <a:lstStyle/>
          <a:p>
            <a:r>
              <a:rPr lang="en-US" dirty="0"/>
              <a:t>MINERAL SOURCES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905" y="5844672"/>
            <a:ext cx="2229322" cy="1013328"/>
          </a:xfrm>
          <a:prstGeom prst="rect">
            <a:avLst/>
          </a:prstGeom>
        </p:spPr>
      </p:pic>
      <p:sp>
        <p:nvSpPr>
          <p:cNvPr id="10" name="TextBox 9"/>
          <p:cNvSpPr txBox="1"/>
          <p:nvPr/>
        </p:nvSpPr>
        <p:spPr>
          <a:xfrm>
            <a:off x="10466477" y="491805"/>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5474" y="2405920"/>
            <a:ext cx="6026131" cy="4009869"/>
          </a:xfrm>
          <a:prstGeom prst="rect">
            <a:avLst/>
          </a:prstGeom>
        </p:spPr>
      </p:pic>
      <p:sp>
        <p:nvSpPr>
          <p:cNvPr id="3" name="Content Placeholder 2"/>
          <p:cNvSpPr>
            <a:spLocks noGrp="1"/>
          </p:cNvSpPr>
          <p:nvPr>
            <p:ph idx="1"/>
          </p:nvPr>
        </p:nvSpPr>
        <p:spPr>
          <a:xfrm>
            <a:off x="2709835" y="2741211"/>
            <a:ext cx="3507699" cy="3610125"/>
          </a:xfrm>
        </p:spPr>
        <p:txBody>
          <a:bodyPr>
            <a:noAutofit/>
          </a:bodyPr>
          <a:lstStyle/>
          <a:p>
            <a:r>
              <a:rPr lang="en-US" altLang="en-US" sz="2400" b="1" dirty="0"/>
              <a:t>Oxides</a:t>
            </a:r>
          </a:p>
          <a:p>
            <a:pPr marL="457200" lvl="1" indent="0">
              <a:buNone/>
            </a:pPr>
            <a:r>
              <a:rPr lang="en-US" altLang="en-US" sz="2400" dirty="0"/>
              <a:t>10% Bio Available</a:t>
            </a:r>
          </a:p>
          <a:p>
            <a:r>
              <a:rPr lang="en-US" altLang="en-US" sz="2400" b="1" dirty="0"/>
              <a:t>Sulfates</a:t>
            </a:r>
          </a:p>
          <a:p>
            <a:pPr marL="457200" lvl="1" indent="0">
              <a:buNone/>
            </a:pPr>
            <a:r>
              <a:rPr lang="en-US" altLang="en-US" sz="2400" dirty="0"/>
              <a:t>50% Bio Available</a:t>
            </a:r>
          </a:p>
          <a:p>
            <a:r>
              <a:rPr lang="en-US" altLang="en-US" sz="2400" b="1" dirty="0"/>
              <a:t>Chelates</a:t>
            </a:r>
          </a:p>
          <a:p>
            <a:pPr marL="457200" lvl="1" indent="0">
              <a:buNone/>
            </a:pPr>
            <a:r>
              <a:rPr lang="en-US" altLang="en-US" sz="2400" dirty="0"/>
              <a:t>95% Bio Available</a:t>
            </a:r>
          </a:p>
        </p:txBody>
      </p:sp>
    </p:spTree>
    <p:extLst>
      <p:ext uri="{BB962C8B-B14F-4D97-AF65-F5344CB8AC3E}">
        <p14:creationId xmlns:p14="http://schemas.microsoft.com/office/powerpoint/2010/main" val="1114296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814971"/>
            <a:ext cx="8761413" cy="706964"/>
          </a:xfrm>
        </p:spPr>
        <p:txBody>
          <a:bodyPr/>
          <a:lstStyle/>
          <a:p>
            <a:r>
              <a:rPr lang="en-US" dirty="0"/>
              <a:t>MINERAL FUNCTIONS</a:t>
            </a:r>
          </a:p>
        </p:txBody>
      </p:sp>
      <p:sp>
        <p:nvSpPr>
          <p:cNvPr id="3" name="Content Placeholder 2"/>
          <p:cNvSpPr>
            <a:spLocks noGrp="1"/>
          </p:cNvSpPr>
          <p:nvPr>
            <p:ph idx="1"/>
          </p:nvPr>
        </p:nvSpPr>
        <p:spPr>
          <a:xfrm>
            <a:off x="6723590" y="2679931"/>
            <a:ext cx="4430578" cy="3726233"/>
          </a:xfrm>
        </p:spPr>
        <p:txBody>
          <a:bodyPr>
            <a:noAutofit/>
          </a:bodyPr>
          <a:lstStyle/>
          <a:p>
            <a:pPr>
              <a:lnSpc>
                <a:spcPct val="90000"/>
              </a:lnSpc>
              <a:spcBef>
                <a:spcPts val="800"/>
              </a:spcBef>
            </a:pPr>
            <a:r>
              <a:rPr lang="en-US" altLang="en-US" sz="2000" dirty="0"/>
              <a:t>Skeleton &amp; Muscle Formation</a:t>
            </a:r>
          </a:p>
          <a:p>
            <a:pPr>
              <a:lnSpc>
                <a:spcPct val="90000"/>
              </a:lnSpc>
              <a:spcBef>
                <a:spcPts val="800"/>
              </a:spcBef>
            </a:pPr>
            <a:r>
              <a:rPr lang="en-US" altLang="en-US" sz="2000" dirty="0"/>
              <a:t>Blood Formation &amp; Coagulation</a:t>
            </a:r>
          </a:p>
          <a:p>
            <a:pPr>
              <a:lnSpc>
                <a:spcPct val="90000"/>
              </a:lnSpc>
              <a:spcBef>
                <a:spcPts val="800"/>
              </a:spcBef>
            </a:pPr>
            <a:r>
              <a:rPr lang="en-US" altLang="en-US" sz="2000" dirty="0"/>
              <a:t>Nerve Tissue Reaction</a:t>
            </a:r>
          </a:p>
          <a:p>
            <a:pPr>
              <a:lnSpc>
                <a:spcPct val="90000"/>
              </a:lnSpc>
              <a:spcBef>
                <a:spcPts val="800"/>
              </a:spcBef>
            </a:pPr>
            <a:r>
              <a:rPr lang="en-US" altLang="en-US" sz="2000" dirty="0"/>
              <a:t>pH Regulation</a:t>
            </a:r>
          </a:p>
          <a:p>
            <a:pPr>
              <a:lnSpc>
                <a:spcPct val="90000"/>
              </a:lnSpc>
              <a:spcBef>
                <a:spcPts val="800"/>
              </a:spcBef>
            </a:pPr>
            <a:r>
              <a:rPr lang="en-US" altLang="en-US" sz="2000" dirty="0"/>
              <a:t>Enzyme Systems</a:t>
            </a:r>
          </a:p>
          <a:p>
            <a:pPr>
              <a:lnSpc>
                <a:spcPct val="90000"/>
              </a:lnSpc>
              <a:spcBef>
                <a:spcPts val="800"/>
              </a:spcBef>
            </a:pPr>
            <a:r>
              <a:rPr lang="en-US" altLang="en-US" sz="2000" dirty="0"/>
              <a:t>Protein Synthesis</a:t>
            </a:r>
          </a:p>
          <a:p>
            <a:pPr>
              <a:lnSpc>
                <a:spcPct val="90000"/>
              </a:lnSpc>
              <a:spcBef>
                <a:spcPts val="800"/>
              </a:spcBef>
            </a:pPr>
            <a:r>
              <a:rPr lang="en-US" altLang="en-US" sz="2000" dirty="0"/>
              <a:t>Energy Metabolism</a:t>
            </a:r>
          </a:p>
          <a:p>
            <a:pPr>
              <a:lnSpc>
                <a:spcPct val="90000"/>
              </a:lnSpc>
              <a:spcBef>
                <a:spcPts val="800"/>
              </a:spcBef>
            </a:pPr>
            <a:r>
              <a:rPr lang="en-US" altLang="en-US" sz="2000" dirty="0"/>
              <a:t>Reproduction &amp; Lactation</a:t>
            </a:r>
          </a:p>
          <a:p>
            <a:pPr>
              <a:lnSpc>
                <a:spcPct val="90000"/>
              </a:lnSpc>
              <a:spcBef>
                <a:spcPts val="800"/>
              </a:spcBef>
            </a:pPr>
            <a:r>
              <a:rPr lang="en-US" altLang="en-US" sz="2000" dirty="0"/>
              <a:t>Nutrient Assimilation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905" y="5844672"/>
            <a:ext cx="2229322" cy="1013328"/>
          </a:xfrm>
          <a:prstGeom prst="rect">
            <a:avLst/>
          </a:prstGeom>
        </p:spPr>
      </p:pic>
      <p:sp>
        <p:nvSpPr>
          <p:cNvPr id="7" name="TextBox 6"/>
          <p:cNvSpPr txBox="1"/>
          <p:nvPr/>
        </p:nvSpPr>
        <p:spPr>
          <a:xfrm>
            <a:off x="10466477" y="491805"/>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566" y="2679931"/>
            <a:ext cx="4971963" cy="3314642"/>
          </a:xfrm>
          <a:prstGeom prst="rect">
            <a:avLst/>
          </a:prstGeom>
        </p:spPr>
      </p:pic>
    </p:spTree>
    <p:extLst>
      <p:ext uri="{BB962C8B-B14F-4D97-AF65-F5344CB8AC3E}">
        <p14:creationId xmlns:p14="http://schemas.microsoft.com/office/powerpoint/2010/main" val="2003081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814971"/>
            <a:ext cx="8761413" cy="706964"/>
          </a:xfrm>
        </p:spPr>
        <p:txBody>
          <a:bodyPr/>
          <a:lstStyle/>
          <a:p>
            <a:r>
              <a:rPr lang="en-US" dirty="0"/>
              <a:t>MINERAL DEFICIENCIES</a:t>
            </a:r>
          </a:p>
        </p:txBody>
      </p:sp>
      <p:sp>
        <p:nvSpPr>
          <p:cNvPr id="3" name="Content Placeholder 2"/>
          <p:cNvSpPr>
            <a:spLocks noGrp="1"/>
          </p:cNvSpPr>
          <p:nvPr>
            <p:ph idx="1"/>
          </p:nvPr>
        </p:nvSpPr>
        <p:spPr>
          <a:xfrm>
            <a:off x="3320370" y="2599616"/>
            <a:ext cx="4939458" cy="4095908"/>
          </a:xfrm>
        </p:spPr>
        <p:txBody>
          <a:bodyPr>
            <a:noAutofit/>
          </a:bodyPr>
          <a:lstStyle/>
          <a:p>
            <a:r>
              <a:rPr lang="en-US" altLang="en-US" sz="2000" dirty="0"/>
              <a:t>Decreased Appetite</a:t>
            </a:r>
          </a:p>
          <a:p>
            <a:r>
              <a:rPr lang="en-US" altLang="en-US" sz="2000" dirty="0"/>
              <a:t>Poor Feed Conversion</a:t>
            </a:r>
          </a:p>
          <a:p>
            <a:r>
              <a:rPr lang="en-US" altLang="en-US" sz="2000" dirty="0"/>
              <a:t>Poor Conception</a:t>
            </a:r>
          </a:p>
          <a:p>
            <a:r>
              <a:rPr lang="en-US" altLang="en-US" sz="2000" dirty="0"/>
              <a:t>Slower Breed Back</a:t>
            </a:r>
          </a:p>
          <a:p>
            <a:r>
              <a:rPr lang="en-US" altLang="en-US" sz="2000" dirty="0"/>
              <a:t>Decreased Milk Production</a:t>
            </a:r>
          </a:p>
          <a:p>
            <a:r>
              <a:rPr lang="en-US" altLang="en-US" sz="2000" dirty="0"/>
              <a:t>Poor Bone &amp; Muscle Development</a:t>
            </a:r>
          </a:p>
          <a:p>
            <a:r>
              <a:rPr lang="en-US" altLang="en-US" sz="2000" dirty="0"/>
              <a:t>Stress Diseases</a:t>
            </a:r>
          </a:p>
          <a:p>
            <a:r>
              <a:rPr lang="en-US" altLang="en-US" sz="2000" dirty="0"/>
              <a:t>Reduced Growth &amp; Weight Gain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905" y="5844672"/>
            <a:ext cx="2229322" cy="1013328"/>
          </a:xfrm>
          <a:prstGeom prst="rect">
            <a:avLst/>
          </a:prstGeom>
        </p:spPr>
      </p:pic>
      <p:sp>
        <p:nvSpPr>
          <p:cNvPr id="7" name="TextBox 6"/>
          <p:cNvSpPr txBox="1"/>
          <p:nvPr/>
        </p:nvSpPr>
        <p:spPr>
          <a:xfrm>
            <a:off x="10466477" y="491805"/>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spTree>
    <p:extLst>
      <p:ext uri="{BB962C8B-B14F-4D97-AF65-F5344CB8AC3E}">
        <p14:creationId xmlns:p14="http://schemas.microsoft.com/office/powerpoint/2010/main" val="1881300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814971"/>
            <a:ext cx="8761413" cy="706964"/>
          </a:xfrm>
        </p:spPr>
        <p:txBody>
          <a:bodyPr/>
          <a:lstStyle/>
          <a:p>
            <a:r>
              <a:rPr lang="en-US" dirty="0"/>
              <a:t>CALCIUM TO PHOSPHORUS RATIO</a:t>
            </a:r>
          </a:p>
        </p:txBody>
      </p:sp>
      <p:sp>
        <p:nvSpPr>
          <p:cNvPr id="3" name="Content Placeholder 2"/>
          <p:cNvSpPr>
            <a:spLocks noGrp="1"/>
          </p:cNvSpPr>
          <p:nvPr>
            <p:ph idx="1"/>
          </p:nvPr>
        </p:nvSpPr>
        <p:spPr>
          <a:xfrm>
            <a:off x="3560915" y="2690301"/>
            <a:ext cx="3949488" cy="2780985"/>
          </a:xfrm>
        </p:spPr>
        <p:txBody>
          <a:bodyPr>
            <a:noAutofit/>
          </a:bodyPr>
          <a:lstStyle/>
          <a:p>
            <a:r>
              <a:rPr lang="en-US" altLang="en-US" sz="2000" dirty="0"/>
              <a:t>1:1 to 1.5:1 Recommended</a:t>
            </a:r>
          </a:p>
          <a:p>
            <a:r>
              <a:rPr lang="en-US" altLang="en-US" sz="2000" dirty="0"/>
              <a:t>2:1 Acceptable</a:t>
            </a:r>
          </a:p>
          <a:p>
            <a:pPr marL="457200" lvl="1" indent="0">
              <a:buNone/>
            </a:pPr>
            <a:r>
              <a:rPr lang="en-US" altLang="en-US" sz="2000" dirty="0"/>
              <a:t>Legume hay</a:t>
            </a:r>
          </a:p>
          <a:p>
            <a:r>
              <a:rPr lang="en-US" altLang="en-US" sz="2000" dirty="0"/>
              <a:t>Balance</a:t>
            </a:r>
          </a:p>
          <a:p>
            <a:r>
              <a:rPr lang="en-US" altLang="en-US" sz="2000" dirty="0" err="1"/>
              <a:t>Sel-Plex</a:t>
            </a:r>
            <a:endParaRPr lang="en-US" altLang="en-US" sz="2000" dirty="0"/>
          </a:p>
          <a:p>
            <a:endParaRPr lang="en-US" altLang="en-US" sz="2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905" y="5844672"/>
            <a:ext cx="2229322" cy="1013328"/>
          </a:xfrm>
          <a:prstGeom prst="rect">
            <a:avLst/>
          </a:prstGeom>
        </p:spPr>
      </p:pic>
      <p:sp>
        <p:nvSpPr>
          <p:cNvPr id="7" name="TextBox 6"/>
          <p:cNvSpPr txBox="1"/>
          <p:nvPr/>
        </p:nvSpPr>
        <p:spPr>
          <a:xfrm>
            <a:off x="10466477" y="491805"/>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spTree>
    <p:extLst>
      <p:ext uri="{BB962C8B-B14F-4D97-AF65-F5344CB8AC3E}">
        <p14:creationId xmlns:p14="http://schemas.microsoft.com/office/powerpoint/2010/main" val="1584236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814971"/>
            <a:ext cx="8761413" cy="706964"/>
          </a:xfrm>
        </p:spPr>
        <p:txBody>
          <a:bodyPr/>
          <a:lstStyle/>
          <a:p>
            <a:r>
              <a:rPr lang="en-US" dirty="0"/>
              <a:t>VITAMINS</a:t>
            </a:r>
          </a:p>
        </p:txBody>
      </p:sp>
      <p:sp>
        <p:nvSpPr>
          <p:cNvPr id="3" name="Content Placeholder 2"/>
          <p:cNvSpPr>
            <a:spLocks noGrp="1"/>
          </p:cNvSpPr>
          <p:nvPr>
            <p:ph idx="1"/>
          </p:nvPr>
        </p:nvSpPr>
        <p:spPr>
          <a:xfrm>
            <a:off x="6169017" y="2632937"/>
            <a:ext cx="4887839" cy="3211735"/>
          </a:xfrm>
        </p:spPr>
        <p:txBody>
          <a:bodyPr>
            <a:noAutofit/>
          </a:bodyPr>
          <a:lstStyle/>
          <a:p>
            <a:r>
              <a:rPr lang="en-US" altLang="en-US" dirty="0"/>
              <a:t>Complex organic compounds required in minute amounts for normal growth, reproduction and health</a:t>
            </a:r>
          </a:p>
          <a:p>
            <a:r>
              <a:rPr lang="en-US" altLang="en-US" dirty="0"/>
              <a:t>Used For</a:t>
            </a:r>
          </a:p>
          <a:p>
            <a:pPr lvl="1"/>
            <a:r>
              <a:rPr lang="en-US" altLang="en-US" sz="2000" b="1" dirty="0"/>
              <a:t>Normal Growth</a:t>
            </a:r>
          </a:p>
          <a:p>
            <a:pPr lvl="1"/>
            <a:r>
              <a:rPr lang="en-US" altLang="en-US" sz="2000" b="1" dirty="0"/>
              <a:t>Production</a:t>
            </a:r>
          </a:p>
          <a:p>
            <a:pPr lvl="1"/>
            <a:r>
              <a:rPr lang="en-US" altLang="en-US" sz="2000" b="1" dirty="0"/>
              <a:t>Reproduction</a:t>
            </a:r>
          </a:p>
          <a:p>
            <a:pPr lvl="1"/>
            <a:r>
              <a:rPr lang="en-US" altLang="en-US" sz="2000" b="1" dirty="0"/>
              <a:t>Overall Health</a:t>
            </a:r>
          </a:p>
          <a:p>
            <a:endParaRPr lang="en-US" altLang="en-US" dirty="0"/>
          </a:p>
          <a:p>
            <a:endParaRPr lang="en-US" altLang="en-US" sz="2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905" y="5844672"/>
            <a:ext cx="2229322" cy="1013328"/>
          </a:xfrm>
          <a:prstGeom prst="rect">
            <a:avLst/>
          </a:prstGeom>
        </p:spPr>
      </p:pic>
      <p:sp>
        <p:nvSpPr>
          <p:cNvPr id="7" name="TextBox 6"/>
          <p:cNvSpPr txBox="1"/>
          <p:nvPr/>
        </p:nvSpPr>
        <p:spPr>
          <a:xfrm>
            <a:off x="10466477" y="491805"/>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953" y="2632937"/>
            <a:ext cx="4899706" cy="3279433"/>
          </a:xfrm>
          <a:prstGeom prst="rect">
            <a:avLst/>
          </a:prstGeom>
        </p:spPr>
      </p:pic>
    </p:spTree>
    <p:extLst>
      <p:ext uri="{BB962C8B-B14F-4D97-AF65-F5344CB8AC3E}">
        <p14:creationId xmlns:p14="http://schemas.microsoft.com/office/powerpoint/2010/main" val="19713118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814971"/>
            <a:ext cx="8761413" cy="706964"/>
          </a:xfrm>
        </p:spPr>
        <p:txBody>
          <a:bodyPr/>
          <a:lstStyle/>
          <a:p>
            <a:r>
              <a:rPr lang="en-US" dirty="0"/>
              <a:t>LONE STAR FEED</a:t>
            </a:r>
          </a:p>
        </p:txBody>
      </p:sp>
      <p:sp>
        <p:nvSpPr>
          <p:cNvPr id="3" name="Content Placeholder 2"/>
          <p:cNvSpPr>
            <a:spLocks noGrp="1"/>
          </p:cNvSpPr>
          <p:nvPr>
            <p:ph idx="1"/>
          </p:nvPr>
        </p:nvSpPr>
        <p:spPr>
          <a:xfrm>
            <a:off x="6512887" y="2832194"/>
            <a:ext cx="4875550" cy="2784659"/>
          </a:xfrm>
        </p:spPr>
        <p:txBody>
          <a:bodyPr>
            <a:noAutofit/>
          </a:bodyPr>
          <a:lstStyle/>
          <a:p>
            <a:r>
              <a:rPr lang="en-US" altLang="en-US" sz="2000" dirty="0"/>
              <a:t>Established by M.S. Wright in 1930</a:t>
            </a:r>
          </a:p>
          <a:p>
            <a:pPr marL="0" indent="0">
              <a:buNone/>
            </a:pPr>
            <a:endParaRPr lang="en-US" altLang="en-US" sz="2000" dirty="0"/>
          </a:p>
          <a:p>
            <a:r>
              <a:rPr lang="en-US" altLang="en-US" sz="2000" dirty="0"/>
              <a:t>Produces a wide range of complete horse and cattle feeds, as well as feeds for chickens, sheep, pigs, and goats</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14181"/>
          <a:stretch/>
        </p:blipFill>
        <p:spPr>
          <a:xfrm>
            <a:off x="1215410" y="1706309"/>
            <a:ext cx="4966237" cy="413836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905" y="5844672"/>
            <a:ext cx="2229322" cy="1013328"/>
          </a:xfrm>
          <a:prstGeom prst="rect">
            <a:avLst/>
          </a:prstGeom>
        </p:spPr>
      </p:pic>
      <p:sp>
        <p:nvSpPr>
          <p:cNvPr id="7" name="TextBox 6">
            <a:extLst>
              <a:ext uri="{FF2B5EF4-FFF2-40B4-BE49-F238E27FC236}">
                <a16:creationId xmlns:a16="http://schemas.microsoft.com/office/drawing/2014/main" id="{CB9C6B8F-8D49-584A-9BAB-15467F2AA2AF}"/>
              </a:ext>
            </a:extLst>
          </p:cNvPr>
          <p:cNvSpPr txBox="1"/>
          <p:nvPr/>
        </p:nvSpPr>
        <p:spPr>
          <a:xfrm>
            <a:off x="10466477" y="506919"/>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spTree>
    <p:extLst>
      <p:ext uri="{BB962C8B-B14F-4D97-AF65-F5344CB8AC3E}">
        <p14:creationId xmlns:p14="http://schemas.microsoft.com/office/powerpoint/2010/main" val="16673782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814971"/>
            <a:ext cx="8761413" cy="706964"/>
          </a:xfrm>
        </p:spPr>
        <p:txBody>
          <a:bodyPr/>
          <a:lstStyle/>
          <a:p>
            <a:r>
              <a:rPr lang="en-US" dirty="0"/>
              <a:t>VITAMINS</a:t>
            </a:r>
          </a:p>
        </p:txBody>
      </p:sp>
      <p:sp>
        <p:nvSpPr>
          <p:cNvPr id="3" name="Content Placeholder 2"/>
          <p:cNvSpPr>
            <a:spLocks noGrp="1"/>
          </p:cNvSpPr>
          <p:nvPr>
            <p:ph idx="1"/>
          </p:nvPr>
        </p:nvSpPr>
        <p:spPr>
          <a:xfrm>
            <a:off x="1320566" y="2414774"/>
            <a:ext cx="5824911" cy="3760306"/>
          </a:xfrm>
        </p:spPr>
        <p:txBody>
          <a:bodyPr>
            <a:noAutofit/>
          </a:bodyPr>
          <a:lstStyle/>
          <a:p>
            <a:pPr marL="0" indent="0">
              <a:buNone/>
            </a:pPr>
            <a:r>
              <a:rPr lang="en-US" altLang="en-US" sz="2000" b="1" dirty="0">
                <a:solidFill>
                  <a:schemeClr val="accent1"/>
                </a:solidFill>
              </a:rPr>
              <a:t>Two types of Vitamins</a:t>
            </a:r>
          </a:p>
          <a:p>
            <a:pPr lvl="1"/>
            <a:r>
              <a:rPr lang="en-US" altLang="en-US" sz="2000" b="1" dirty="0"/>
              <a:t>Water Soluble</a:t>
            </a:r>
          </a:p>
          <a:p>
            <a:pPr lvl="2"/>
            <a:r>
              <a:rPr lang="en-US" altLang="en-US" sz="2000" dirty="0"/>
              <a:t>Flushed out of the System Daily</a:t>
            </a:r>
          </a:p>
          <a:p>
            <a:pPr lvl="2"/>
            <a:r>
              <a:rPr lang="en-US" altLang="en-US" sz="2000" dirty="0"/>
              <a:t>Needed Daily from the Diet</a:t>
            </a:r>
          </a:p>
          <a:p>
            <a:pPr lvl="1"/>
            <a:r>
              <a:rPr lang="en-US" altLang="en-US" sz="2000" b="1" dirty="0"/>
              <a:t>Fat Soluble</a:t>
            </a:r>
          </a:p>
          <a:p>
            <a:pPr lvl="2"/>
            <a:r>
              <a:rPr lang="en-US" altLang="en-US" sz="2000" dirty="0"/>
              <a:t>Supplied by the Feed</a:t>
            </a:r>
          </a:p>
          <a:p>
            <a:pPr lvl="2"/>
            <a:r>
              <a:rPr lang="en-US" altLang="en-US" sz="2000" dirty="0"/>
              <a:t>Stored in the Liver for a few Days</a:t>
            </a:r>
          </a:p>
          <a:p>
            <a:pPr lvl="2"/>
            <a:r>
              <a:rPr lang="en-US" altLang="en-US" sz="2000" dirty="0"/>
              <a:t>Deficiencies are Greater than Water Soluble</a:t>
            </a:r>
          </a:p>
          <a:p>
            <a:pPr>
              <a:buFont typeface="Wingdings" charset="2"/>
              <a:buNone/>
            </a:pPr>
            <a:endParaRPr lang="en-US" altLang="en-US" dirty="0"/>
          </a:p>
          <a:p>
            <a:endParaRPr lang="en-US" altLang="en-US" dirty="0"/>
          </a:p>
          <a:p>
            <a:endParaRPr lang="en-US" altLang="en-US" sz="2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905" y="5844672"/>
            <a:ext cx="2229322" cy="1013328"/>
          </a:xfrm>
          <a:prstGeom prst="rect">
            <a:avLst/>
          </a:prstGeom>
        </p:spPr>
      </p:pic>
      <p:sp>
        <p:nvSpPr>
          <p:cNvPr id="7" name="TextBox 6"/>
          <p:cNvSpPr txBox="1"/>
          <p:nvPr/>
        </p:nvSpPr>
        <p:spPr>
          <a:xfrm>
            <a:off x="10466477" y="491805"/>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7626" y="2624794"/>
            <a:ext cx="3726542" cy="3726542"/>
          </a:xfrm>
          <a:prstGeom prst="rect">
            <a:avLst/>
          </a:prstGeom>
        </p:spPr>
      </p:pic>
    </p:spTree>
    <p:extLst>
      <p:ext uri="{BB962C8B-B14F-4D97-AF65-F5344CB8AC3E}">
        <p14:creationId xmlns:p14="http://schemas.microsoft.com/office/powerpoint/2010/main" val="1689221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814971"/>
            <a:ext cx="8761413" cy="706964"/>
          </a:xfrm>
        </p:spPr>
        <p:txBody>
          <a:bodyPr/>
          <a:lstStyle/>
          <a:p>
            <a:r>
              <a:rPr lang="en-US" dirty="0"/>
              <a:t>VITAMINS</a:t>
            </a:r>
          </a:p>
        </p:txBody>
      </p:sp>
      <p:sp>
        <p:nvSpPr>
          <p:cNvPr id="3" name="Content Placeholder 2"/>
          <p:cNvSpPr>
            <a:spLocks noGrp="1"/>
          </p:cNvSpPr>
          <p:nvPr>
            <p:ph idx="1"/>
          </p:nvPr>
        </p:nvSpPr>
        <p:spPr>
          <a:xfrm>
            <a:off x="2435227" y="2654649"/>
            <a:ext cx="2368990" cy="2559700"/>
          </a:xfrm>
        </p:spPr>
        <p:txBody>
          <a:bodyPr>
            <a:normAutofit/>
          </a:bodyPr>
          <a:lstStyle/>
          <a:p>
            <a:pPr marL="0" indent="0">
              <a:lnSpc>
                <a:spcPct val="90000"/>
              </a:lnSpc>
              <a:buNone/>
            </a:pPr>
            <a:r>
              <a:rPr lang="en-US" altLang="en-US" sz="2000" b="1" dirty="0">
                <a:solidFill>
                  <a:schemeClr val="accent1"/>
                </a:solidFill>
              </a:rPr>
              <a:t>Fat Soluble</a:t>
            </a:r>
          </a:p>
          <a:p>
            <a:pPr>
              <a:lnSpc>
                <a:spcPct val="90000"/>
              </a:lnSpc>
            </a:pPr>
            <a:r>
              <a:rPr lang="en-US" altLang="en-US" sz="2000" dirty="0"/>
              <a:t>A</a:t>
            </a:r>
          </a:p>
          <a:p>
            <a:pPr>
              <a:lnSpc>
                <a:spcPct val="90000"/>
              </a:lnSpc>
            </a:pPr>
            <a:r>
              <a:rPr lang="en-US" altLang="en-US" sz="2000" dirty="0"/>
              <a:t>D</a:t>
            </a:r>
          </a:p>
          <a:p>
            <a:pPr>
              <a:lnSpc>
                <a:spcPct val="90000"/>
              </a:lnSpc>
            </a:pPr>
            <a:r>
              <a:rPr lang="en-US" altLang="en-US" sz="2000" dirty="0"/>
              <a:t>E</a:t>
            </a:r>
          </a:p>
          <a:p>
            <a:pPr>
              <a:lnSpc>
                <a:spcPct val="90000"/>
              </a:lnSpc>
            </a:pPr>
            <a:r>
              <a:rPr lang="en-US" altLang="en-US" sz="2000" dirty="0"/>
              <a:t>K</a:t>
            </a:r>
            <a:endParaRPr lang="en-US" altLang="en-US" sz="24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905" y="5844672"/>
            <a:ext cx="2229322" cy="1013328"/>
          </a:xfrm>
          <a:prstGeom prst="rect">
            <a:avLst/>
          </a:prstGeom>
        </p:spPr>
      </p:pic>
      <p:sp>
        <p:nvSpPr>
          <p:cNvPr id="7" name="Content Placeholder 2"/>
          <p:cNvSpPr txBox="1">
            <a:spLocks/>
          </p:cNvSpPr>
          <p:nvPr/>
        </p:nvSpPr>
        <p:spPr>
          <a:xfrm>
            <a:off x="5316505" y="2654648"/>
            <a:ext cx="2384103" cy="361012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nSpc>
                <a:spcPct val="90000"/>
              </a:lnSpc>
              <a:buNone/>
            </a:pPr>
            <a:r>
              <a:rPr lang="en-US" altLang="en-US" sz="2000" b="1" dirty="0">
                <a:solidFill>
                  <a:schemeClr val="accent1"/>
                </a:solidFill>
              </a:rPr>
              <a:t>Water Soluble</a:t>
            </a:r>
          </a:p>
          <a:p>
            <a:pPr>
              <a:lnSpc>
                <a:spcPct val="90000"/>
              </a:lnSpc>
            </a:pPr>
            <a:r>
              <a:rPr lang="en-US" altLang="en-US" sz="2000" dirty="0"/>
              <a:t>B12</a:t>
            </a:r>
          </a:p>
          <a:p>
            <a:pPr>
              <a:lnSpc>
                <a:spcPct val="90000"/>
              </a:lnSpc>
            </a:pPr>
            <a:r>
              <a:rPr lang="en-US" altLang="en-US" sz="2000" dirty="0"/>
              <a:t>Biotin</a:t>
            </a:r>
          </a:p>
          <a:p>
            <a:pPr>
              <a:lnSpc>
                <a:spcPct val="90000"/>
              </a:lnSpc>
            </a:pPr>
            <a:r>
              <a:rPr lang="en-US" altLang="en-US" sz="2000" dirty="0"/>
              <a:t>C</a:t>
            </a:r>
          </a:p>
          <a:p>
            <a:pPr>
              <a:lnSpc>
                <a:spcPct val="90000"/>
              </a:lnSpc>
            </a:pPr>
            <a:r>
              <a:rPr lang="en-US" altLang="en-US" sz="2000" dirty="0"/>
              <a:t>Choline</a:t>
            </a:r>
          </a:p>
          <a:p>
            <a:pPr>
              <a:lnSpc>
                <a:spcPct val="90000"/>
              </a:lnSpc>
            </a:pPr>
            <a:r>
              <a:rPr lang="en-US" altLang="en-US" sz="2000" dirty="0"/>
              <a:t>Folic Acid</a:t>
            </a:r>
          </a:p>
          <a:p>
            <a:pPr>
              <a:lnSpc>
                <a:spcPct val="90000"/>
              </a:lnSpc>
            </a:pPr>
            <a:r>
              <a:rPr lang="en-US" altLang="en-US" sz="2000" dirty="0"/>
              <a:t>Inositol</a:t>
            </a:r>
            <a:endParaRPr lang="en-US" altLang="en-US" sz="2400" dirty="0"/>
          </a:p>
        </p:txBody>
      </p:sp>
      <p:sp>
        <p:nvSpPr>
          <p:cNvPr id="9" name="Content Placeholder 2"/>
          <p:cNvSpPr txBox="1">
            <a:spLocks/>
          </p:cNvSpPr>
          <p:nvPr/>
        </p:nvSpPr>
        <p:spPr>
          <a:xfrm>
            <a:off x="7309694" y="3055170"/>
            <a:ext cx="3241964" cy="297087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nSpc>
                <a:spcPct val="90000"/>
              </a:lnSpc>
            </a:pPr>
            <a:r>
              <a:rPr lang="en-US" altLang="en-US" sz="2000" dirty="0"/>
              <a:t>Niacin</a:t>
            </a:r>
          </a:p>
          <a:p>
            <a:pPr>
              <a:lnSpc>
                <a:spcPct val="90000"/>
              </a:lnSpc>
            </a:pPr>
            <a:r>
              <a:rPr lang="en-US" altLang="en-US" sz="2000" dirty="0"/>
              <a:t>Pantothenic Acid</a:t>
            </a:r>
          </a:p>
          <a:p>
            <a:pPr>
              <a:lnSpc>
                <a:spcPct val="90000"/>
              </a:lnSpc>
            </a:pPr>
            <a:r>
              <a:rPr lang="en-US" altLang="en-US" sz="2000" dirty="0"/>
              <a:t>Pyridoxine (B6)</a:t>
            </a:r>
          </a:p>
          <a:p>
            <a:pPr>
              <a:lnSpc>
                <a:spcPct val="90000"/>
              </a:lnSpc>
            </a:pPr>
            <a:r>
              <a:rPr lang="en-US" altLang="en-US" sz="2000" dirty="0"/>
              <a:t>Riboflavin (B2)</a:t>
            </a:r>
          </a:p>
          <a:p>
            <a:pPr>
              <a:lnSpc>
                <a:spcPct val="90000"/>
              </a:lnSpc>
            </a:pPr>
            <a:r>
              <a:rPr lang="en-US" altLang="en-US" sz="2000" dirty="0"/>
              <a:t>Thiamine (B1)</a:t>
            </a:r>
            <a:endParaRPr lang="en-US" altLang="en-US" sz="2400" dirty="0"/>
          </a:p>
        </p:txBody>
      </p:sp>
      <p:sp>
        <p:nvSpPr>
          <p:cNvPr id="10" name="TextBox 9"/>
          <p:cNvSpPr txBox="1"/>
          <p:nvPr/>
        </p:nvSpPr>
        <p:spPr>
          <a:xfrm>
            <a:off x="10466477" y="476691"/>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spTree>
    <p:extLst>
      <p:ext uri="{BB962C8B-B14F-4D97-AF65-F5344CB8AC3E}">
        <p14:creationId xmlns:p14="http://schemas.microsoft.com/office/powerpoint/2010/main" val="655815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814971"/>
            <a:ext cx="8761413" cy="706964"/>
          </a:xfrm>
        </p:spPr>
        <p:txBody>
          <a:bodyPr/>
          <a:lstStyle/>
          <a:p>
            <a:r>
              <a:rPr lang="en-US" dirty="0"/>
              <a:t>WATER</a:t>
            </a:r>
          </a:p>
        </p:txBody>
      </p:sp>
      <p:sp>
        <p:nvSpPr>
          <p:cNvPr id="3" name="Content Placeholder 2"/>
          <p:cNvSpPr>
            <a:spLocks noGrp="1"/>
          </p:cNvSpPr>
          <p:nvPr>
            <p:ph idx="1"/>
          </p:nvPr>
        </p:nvSpPr>
        <p:spPr>
          <a:xfrm>
            <a:off x="3159906" y="2601750"/>
            <a:ext cx="4751505" cy="3428756"/>
          </a:xfrm>
        </p:spPr>
        <p:txBody>
          <a:bodyPr>
            <a:normAutofit fontScale="70000" lnSpcReduction="20000"/>
          </a:bodyPr>
          <a:lstStyle/>
          <a:p>
            <a:r>
              <a:rPr lang="en-US" altLang="en-US" sz="2600" dirty="0"/>
              <a:t>One of the most vital of all nutrients</a:t>
            </a:r>
          </a:p>
          <a:p>
            <a:r>
              <a:rPr lang="en-US" altLang="en-US" sz="2600" dirty="0"/>
              <a:t>Live longer without feed than water</a:t>
            </a:r>
          </a:p>
          <a:p>
            <a:r>
              <a:rPr lang="en-US" altLang="en-US" sz="2600" dirty="0"/>
              <a:t>Can be provided in abundance </a:t>
            </a:r>
          </a:p>
          <a:p>
            <a:endParaRPr lang="en-US" altLang="en-US" sz="2600" dirty="0"/>
          </a:p>
          <a:p>
            <a:r>
              <a:rPr lang="en-US" altLang="en-US" sz="2600" b="1" dirty="0">
                <a:solidFill>
                  <a:schemeClr val="accent1"/>
                </a:solidFill>
              </a:rPr>
              <a:t>Some Benefits</a:t>
            </a:r>
          </a:p>
          <a:p>
            <a:pPr marL="0" indent="0">
              <a:buNone/>
            </a:pPr>
            <a:r>
              <a:rPr lang="en-US" altLang="en-US" sz="2600" dirty="0"/>
              <a:t>	Lubrication</a:t>
            </a:r>
          </a:p>
          <a:p>
            <a:pPr marL="457200" lvl="1" indent="0">
              <a:buNone/>
            </a:pPr>
            <a:r>
              <a:rPr lang="en-US" altLang="en-US" sz="2600" dirty="0"/>
              <a:t>Digestion</a:t>
            </a:r>
          </a:p>
          <a:p>
            <a:pPr marL="457200" lvl="1" indent="0">
              <a:buNone/>
            </a:pPr>
            <a:r>
              <a:rPr lang="en-US" altLang="en-US" sz="2600" dirty="0"/>
              <a:t>Waste Removal</a:t>
            </a:r>
          </a:p>
          <a:p>
            <a:pPr marL="457200" lvl="1" indent="0">
              <a:buNone/>
            </a:pPr>
            <a:r>
              <a:rPr lang="en-US" altLang="en-US" sz="2600" dirty="0"/>
              <a:t>Temperature Regulation in Body</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905" y="5844672"/>
            <a:ext cx="2229322" cy="1013328"/>
          </a:xfrm>
          <a:prstGeom prst="rect">
            <a:avLst/>
          </a:prstGeom>
        </p:spPr>
      </p:pic>
      <p:sp>
        <p:nvSpPr>
          <p:cNvPr id="10" name="TextBox 9"/>
          <p:cNvSpPr txBox="1"/>
          <p:nvPr/>
        </p:nvSpPr>
        <p:spPr>
          <a:xfrm>
            <a:off x="10466477" y="476691"/>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spTree>
    <p:extLst>
      <p:ext uri="{BB962C8B-B14F-4D97-AF65-F5344CB8AC3E}">
        <p14:creationId xmlns:p14="http://schemas.microsoft.com/office/powerpoint/2010/main" val="519764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10583"/>
          <a:stretch/>
        </p:blipFill>
        <p:spPr>
          <a:xfrm flipH="1">
            <a:off x="2375940" y="1291027"/>
            <a:ext cx="7387653" cy="413103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437" y="5622561"/>
            <a:ext cx="2321743" cy="58336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3397" y="1909814"/>
            <a:ext cx="2743200" cy="1600200"/>
          </a:xfrm>
          <a:prstGeom prst="rect">
            <a:avLst/>
          </a:prstGeom>
        </p:spPr>
      </p:pic>
      <p:sp>
        <p:nvSpPr>
          <p:cNvPr id="11" name="TextBox 10"/>
          <p:cNvSpPr txBox="1"/>
          <p:nvPr/>
        </p:nvSpPr>
        <p:spPr>
          <a:xfrm>
            <a:off x="6253397" y="3610261"/>
            <a:ext cx="2680740" cy="707886"/>
          </a:xfrm>
          <a:prstGeom prst="rect">
            <a:avLst/>
          </a:prstGeom>
          <a:noFill/>
        </p:spPr>
        <p:txBody>
          <a:bodyPr wrap="square" rtlCol="0">
            <a:spAutoFit/>
          </a:bodyPr>
          <a:lstStyle/>
          <a:p>
            <a:pPr algn="ctr"/>
            <a:r>
              <a:rPr lang="en-US" sz="4000" dirty="0">
                <a:solidFill>
                  <a:schemeClr val="bg1"/>
                </a:solidFill>
                <a:latin typeface="Antonio" charset="0"/>
                <a:ea typeface="Antonio" charset="0"/>
                <a:cs typeface="Antonio" charset="0"/>
              </a:rPr>
              <a:t>HORSE FEEDS</a:t>
            </a:r>
          </a:p>
        </p:txBody>
      </p:sp>
      <p:sp>
        <p:nvSpPr>
          <p:cNvPr id="13" name="TextBox 12"/>
          <p:cNvSpPr txBox="1"/>
          <p:nvPr/>
        </p:nvSpPr>
        <p:spPr>
          <a:xfrm>
            <a:off x="10466477" y="476691"/>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spTree>
    <p:extLst>
      <p:ext uri="{BB962C8B-B14F-4D97-AF65-F5344CB8AC3E}">
        <p14:creationId xmlns:p14="http://schemas.microsoft.com/office/powerpoint/2010/main" val="1489331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4967" y="765841"/>
            <a:ext cx="5550647" cy="706964"/>
          </a:xfrm>
        </p:spPr>
        <p:txBody>
          <a:bodyPr/>
          <a:lstStyle/>
          <a:p>
            <a:r>
              <a:rPr lang="en-US" dirty="0"/>
              <a:t>1022 SWEET TREAT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1962" y="765841"/>
            <a:ext cx="1333245" cy="2666489"/>
          </a:xfrm>
          <a:prstGeom prst="rect">
            <a:avLst/>
          </a:prstGeom>
        </p:spPr>
      </p:pic>
      <p:sp>
        <p:nvSpPr>
          <p:cNvPr id="6" name="Content Placeholder 2"/>
          <p:cNvSpPr>
            <a:spLocks noGrp="1"/>
          </p:cNvSpPr>
          <p:nvPr>
            <p:ph idx="1"/>
          </p:nvPr>
        </p:nvSpPr>
        <p:spPr>
          <a:xfrm>
            <a:off x="7574280" y="2531249"/>
            <a:ext cx="3383280" cy="4119090"/>
          </a:xfrm>
        </p:spPr>
        <p:txBody>
          <a:bodyPr>
            <a:noAutofit/>
          </a:bodyPr>
          <a:lstStyle/>
          <a:p>
            <a:pPr marL="0" indent="0" fontAlgn="ctr">
              <a:spcBef>
                <a:spcPts val="700"/>
              </a:spcBef>
              <a:buNone/>
            </a:pPr>
            <a:r>
              <a:rPr lang="en-US" sz="1200" b="1" dirty="0"/>
              <a:t>GUARANTEED ANALYSIS</a:t>
            </a:r>
            <a:endParaRPr lang="en-US" sz="1200" dirty="0"/>
          </a:p>
          <a:p>
            <a:pPr marL="0" indent="0" algn="just" fontAlgn="ctr">
              <a:spcBef>
                <a:spcPts val="700"/>
              </a:spcBef>
              <a:buNone/>
            </a:pPr>
            <a:r>
              <a:rPr lang="en-US" sz="1200" dirty="0"/>
              <a:t>Crude Protein, minimum		10.00%</a:t>
            </a:r>
          </a:p>
          <a:p>
            <a:pPr marL="0" indent="0" algn="just" fontAlgn="ctr">
              <a:spcBef>
                <a:spcPts val="700"/>
              </a:spcBef>
              <a:buNone/>
            </a:pPr>
            <a:r>
              <a:rPr lang="en-US" sz="1200" dirty="0"/>
              <a:t>Crude Fat, minimum 		2.50%</a:t>
            </a:r>
          </a:p>
          <a:p>
            <a:pPr marL="0" indent="0" algn="just" fontAlgn="ctr">
              <a:spcBef>
                <a:spcPts val="700"/>
              </a:spcBef>
              <a:buNone/>
            </a:pPr>
            <a:r>
              <a:rPr lang="en-US" sz="1200" dirty="0"/>
              <a:t>Crude Fiber, maximum 		16.00%</a:t>
            </a:r>
          </a:p>
          <a:p>
            <a:pPr marL="0" indent="0" algn="just" fontAlgn="ctr">
              <a:spcBef>
                <a:spcPts val="700"/>
              </a:spcBef>
              <a:buNone/>
            </a:pPr>
            <a:r>
              <a:rPr lang="en-US" sz="1200" dirty="0"/>
              <a:t>Calcium (Ca), minimum		1.00%</a:t>
            </a:r>
          </a:p>
          <a:p>
            <a:pPr marL="0" indent="0" algn="just" fontAlgn="ctr">
              <a:spcBef>
                <a:spcPts val="700"/>
              </a:spcBef>
              <a:buNone/>
            </a:pPr>
            <a:r>
              <a:rPr lang="en-US" sz="1200" dirty="0"/>
              <a:t>Calcium (Ca), maximum 	1.50%</a:t>
            </a:r>
          </a:p>
          <a:p>
            <a:pPr marL="0" indent="0" algn="just" fontAlgn="ctr">
              <a:spcBef>
                <a:spcPts val="700"/>
              </a:spcBef>
              <a:buNone/>
            </a:pPr>
            <a:r>
              <a:rPr lang="en-US" sz="1200" dirty="0"/>
              <a:t>Phosphorus (P), minimum   	0.50%</a:t>
            </a:r>
          </a:p>
          <a:p>
            <a:pPr marL="0" indent="0" algn="just" fontAlgn="ctr">
              <a:spcBef>
                <a:spcPts val="700"/>
              </a:spcBef>
              <a:buNone/>
            </a:pPr>
            <a:r>
              <a:rPr lang="en-US" sz="1200" dirty="0"/>
              <a:t>Salt (</a:t>
            </a:r>
            <a:r>
              <a:rPr lang="en-US" sz="1200" dirty="0" err="1"/>
              <a:t>NaCl</a:t>
            </a:r>
            <a:r>
              <a:rPr lang="en-US" sz="1200" dirty="0"/>
              <a:t>), minimum  		0.50%</a:t>
            </a:r>
          </a:p>
          <a:p>
            <a:pPr marL="0" indent="0" algn="just" fontAlgn="ctr">
              <a:spcBef>
                <a:spcPts val="700"/>
              </a:spcBef>
              <a:buNone/>
            </a:pPr>
            <a:r>
              <a:rPr lang="en-US" sz="1200" dirty="0"/>
              <a:t>Salt (</a:t>
            </a:r>
            <a:r>
              <a:rPr lang="en-US" sz="1200" dirty="0" err="1"/>
              <a:t>NaCl</a:t>
            </a:r>
            <a:r>
              <a:rPr lang="en-US" sz="1200" dirty="0"/>
              <a:t>), maximum   </a:t>
            </a:r>
            <a:r>
              <a:rPr lang="is-IS" sz="1200" dirty="0"/>
              <a:t>		</a:t>
            </a:r>
            <a:r>
              <a:rPr lang="en-US" sz="1200" dirty="0"/>
              <a:t>1.00%</a:t>
            </a:r>
          </a:p>
          <a:p>
            <a:pPr marL="0" indent="0" algn="just" fontAlgn="ctr">
              <a:spcBef>
                <a:spcPts val="700"/>
              </a:spcBef>
              <a:buNone/>
            </a:pPr>
            <a:r>
              <a:rPr lang="en-US" sz="1200" dirty="0"/>
              <a:t>Potassium (K), minimum   </a:t>
            </a:r>
            <a:r>
              <a:rPr lang="is-IS" sz="1200" dirty="0"/>
              <a:t>	</a:t>
            </a:r>
            <a:r>
              <a:rPr lang="en-US" sz="1200" dirty="0"/>
              <a:t>0.50%</a:t>
            </a:r>
          </a:p>
          <a:p>
            <a:pPr marL="0" indent="0" algn="just" fontAlgn="ctr">
              <a:spcBef>
                <a:spcPts val="700"/>
              </a:spcBef>
              <a:buNone/>
            </a:pPr>
            <a:r>
              <a:rPr lang="en-US" sz="1200" dirty="0"/>
              <a:t>Copper (Cu), minimum   </a:t>
            </a:r>
            <a:r>
              <a:rPr lang="is-IS" sz="1200" dirty="0"/>
              <a:t>	</a:t>
            </a:r>
            <a:r>
              <a:rPr lang="en-US" sz="1200" dirty="0"/>
              <a:t>10 ppm</a:t>
            </a:r>
          </a:p>
          <a:p>
            <a:pPr marL="0" indent="0" algn="just" fontAlgn="ctr">
              <a:spcBef>
                <a:spcPts val="700"/>
              </a:spcBef>
              <a:buNone/>
            </a:pPr>
            <a:r>
              <a:rPr lang="en-US" sz="1200" dirty="0"/>
              <a:t>Selenium (Se), minimum   </a:t>
            </a:r>
            <a:r>
              <a:rPr lang="is-IS" sz="1200" dirty="0"/>
              <a:t>	 </a:t>
            </a:r>
            <a:r>
              <a:rPr lang="en-US" sz="1200" dirty="0"/>
              <a:t>0.10 ppm</a:t>
            </a:r>
          </a:p>
          <a:p>
            <a:pPr marL="0" indent="0" algn="just" fontAlgn="ctr">
              <a:spcBef>
                <a:spcPts val="700"/>
              </a:spcBef>
              <a:buNone/>
            </a:pPr>
            <a:r>
              <a:rPr lang="en-US" sz="1200" dirty="0"/>
              <a:t>Zinc (Zn), minimum   </a:t>
            </a:r>
            <a:r>
              <a:rPr lang="is-IS" sz="1200" dirty="0"/>
              <a:t>		</a:t>
            </a:r>
            <a:r>
              <a:rPr lang="en-US" sz="1200" dirty="0"/>
              <a:t>15 ppm</a:t>
            </a:r>
          </a:p>
        </p:txBody>
      </p:sp>
      <p:sp>
        <p:nvSpPr>
          <p:cNvPr id="7" name="Content Placeholder 2"/>
          <p:cNvSpPr txBox="1">
            <a:spLocks/>
          </p:cNvSpPr>
          <p:nvPr/>
        </p:nvSpPr>
        <p:spPr>
          <a:xfrm>
            <a:off x="3494967" y="2531249"/>
            <a:ext cx="3888814" cy="369621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fontAlgn="ctr">
              <a:buNone/>
            </a:pPr>
            <a:r>
              <a:rPr lang="en-US" sz="1200" b="1" dirty="0"/>
              <a:t>INGREDIENTS</a:t>
            </a:r>
            <a:endParaRPr lang="en-US" sz="1200" dirty="0"/>
          </a:p>
          <a:p>
            <a:pPr marL="0" indent="0" fontAlgn="ctr">
              <a:buNone/>
            </a:pPr>
            <a:r>
              <a:rPr lang="en-US" sz="1200" dirty="0"/>
              <a:t>Grain products, plant protein products, processed grain by-products, roughage products (25%), cane molasses, calcium carbonate, </a:t>
            </a:r>
            <a:r>
              <a:rPr lang="en-US" sz="1200" dirty="0" err="1"/>
              <a:t>dicalcium</a:t>
            </a:r>
            <a:r>
              <a:rPr lang="en-US" sz="1200" dirty="0"/>
              <a:t> phosphate, salt.</a:t>
            </a:r>
          </a:p>
          <a:p>
            <a:pPr marL="0" indent="0" fontAlgn="ctr">
              <a:buNone/>
            </a:pPr>
            <a:r>
              <a:rPr lang="en-US" sz="1200" b="1" dirty="0"/>
              <a:t>FEEDING DIRECTIONS</a:t>
            </a:r>
            <a:endParaRPr lang="en-US" sz="1200" dirty="0"/>
          </a:p>
          <a:p>
            <a:pPr marL="0" indent="0" fontAlgn="ctr">
              <a:buNone/>
            </a:pPr>
            <a:r>
              <a:rPr lang="en-US" sz="1200" b="1" dirty="0"/>
              <a:t>HORSES:</a:t>
            </a:r>
            <a:r>
              <a:rPr lang="en-US" sz="1200" dirty="0"/>
              <a:t> Feed 1 to 11/2 </a:t>
            </a:r>
            <a:r>
              <a:rPr lang="en-US" sz="1200" dirty="0" err="1"/>
              <a:t>lb</a:t>
            </a:r>
            <a:r>
              <a:rPr lang="en-US" sz="1200" dirty="0"/>
              <a:t> per 100 </a:t>
            </a:r>
            <a:r>
              <a:rPr lang="en-US" sz="1200" dirty="0" err="1"/>
              <a:t>lb</a:t>
            </a:r>
            <a:r>
              <a:rPr lang="en-US" sz="1200" dirty="0"/>
              <a:t> of body weight per head per day with adequate good quality hay or grazing. Do not feed free choice. Do not exceed the recommended feeding rate. Provide a source of fresh, clean water at all times.</a:t>
            </a:r>
          </a:p>
          <a:p>
            <a:pPr marL="0" indent="0" fontAlgn="ctr">
              <a:buNone/>
            </a:pPr>
            <a:r>
              <a:rPr lang="en-US" sz="1200" b="1" dirty="0"/>
              <a:t>CATTLE:</a:t>
            </a:r>
            <a:r>
              <a:rPr lang="en-US" sz="1200" dirty="0"/>
              <a:t> Feed 1 to 2 </a:t>
            </a:r>
            <a:r>
              <a:rPr lang="en-US" sz="1200" dirty="0" err="1"/>
              <a:t>lb</a:t>
            </a:r>
            <a:r>
              <a:rPr lang="en-US" sz="1200" dirty="0"/>
              <a:t> per 100 </a:t>
            </a:r>
            <a:r>
              <a:rPr lang="en-US" sz="1200" dirty="0" err="1"/>
              <a:t>lb</a:t>
            </a:r>
            <a:r>
              <a:rPr lang="en-US" sz="1200" dirty="0"/>
              <a:t> of body weight per head per day with adequate good quality hay or grazing. Provide a source of fresh, clean water at all times.</a:t>
            </a:r>
          </a:p>
        </p:txBody>
      </p:sp>
      <p:sp>
        <p:nvSpPr>
          <p:cNvPr id="8" name="Content Placeholder 2"/>
          <p:cNvSpPr txBox="1">
            <a:spLocks/>
          </p:cNvSpPr>
          <p:nvPr/>
        </p:nvSpPr>
        <p:spPr>
          <a:xfrm>
            <a:off x="566085" y="3550920"/>
            <a:ext cx="2550495" cy="297942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fontAlgn="ctr">
              <a:spcBef>
                <a:spcPts val="500"/>
              </a:spcBef>
              <a:buNone/>
            </a:pPr>
            <a:r>
              <a:rPr lang="en-US" sz="1400" b="1" dirty="0"/>
              <a:t>FEATURES</a:t>
            </a:r>
            <a:endParaRPr lang="en-US" sz="1400" dirty="0"/>
          </a:p>
          <a:p>
            <a:pPr fontAlgn="ctr">
              <a:spcBef>
                <a:spcPts val="500"/>
              </a:spcBef>
            </a:pPr>
            <a:r>
              <a:rPr lang="en-US" sz="1400" dirty="0"/>
              <a:t>10% protein</a:t>
            </a:r>
          </a:p>
          <a:p>
            <a:pPr fontAlgn="ctr">
              <a:spcBef>
                <a:spcPts val="500"/>
              </a:spcBef>
            </a:pPr>
            <a:r>
              <a:rPr lang="en-US" sz="1400" dirty="0"/>
              <a:t>Mixture of corn, oats and pellets </a:t>
            </a:r>
          </a:p>
          <a:p>
            <a:pPr marL="0" indent="0" fontAlgn="ctr">
              <a:spcBef>
                <a:spcPts val="500"/>
              </a:spcBef>
              <a:buNone/>
            </a:pPr>
            <a:r>
              <a:rPr lang="en-US" sz="1400" b="1" dirty="0"/>
              <a:t>BENEFITS</a:t>
            </a:r>
            <a:endParaRPr lang="en-US" sz="1400" dirty="0"/>
          </a:p>
          <a:p>
            <a:pPr fontAlgn="ctr">
              <a:spcBef>
                <a:spcPts val="500"/>
              </a:spcBef>
            </a:pPr>
            <a:r>
              <a:rPr lang="en-US" sz="1400" dirty="0"/>
              <a:t>Diverse - can be fed to horses and cattle.</a:t>
            </a:r>
          </a:p>
          <a:p>
            <a:pPr fontAlgn="ctr">
              <a:spcBef>
                <a:spcPts val="500"/>
              </a:spcBef>
            </a:pPr>
            <a:r>
              <a:rPr lang="en-US" sz="1400" dirty="0"/>
              <a:t>Molasses improves   palatability and eliminates  dust.</a:t>
            </a:r>
          </a:p>
        </p:txBody>
      </p:sp>
      <p:sp>
        <p:nvSpPr>
          <p:cNvPr id="9" name="Content Placeholder 2"/>
          <p:cNvSpPr txBox="1">
            <a:spLocks/>
          </p:cNvSpPr>
          <p:nvPr/>
        </p:nvSpPr>
        <p:spPr>
          <a:xfrm>
            <a:off x="3565410" y="1367310"/>
            <a:ext cx="4032404" cy="46911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fontAlgn="ctr"/>
            <a:r>
              <a:rPr lang="en-US" sz="1400" dirty="0">
                <a:solidFill>
                  <a:schemeClr val="accent1"/>
                </a:solidFill>
              </a:rPr>
              <a:t>An all-purpose, economical sweet feed</a:t>
            </a:r>
          </a:p>
        </p:txBody>
      </p:sp>
      <p:sp>
        <p:nvSpPr>
          <p:cNvPr id="10" name="TextBox 9"/>
          <p:cNvSpPr txBox="1"/>
          <p:nvPr/>
        </p:nvSpPr>
        <p:spPr>
          <a:xfrm>
            <a:off x="10466477" y="476691"/>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spTree>
    <p:extLst>
      <p:ext uri="{BB962C8B-B14F-4D97-AF65-F5344CB8AC3E}">
        <p14:creationId xmlns:p14="http://schemas.microsoft.com/office/powerpoint/2010/main" val="16406076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4967" y="765841"/>
            <a:ext cx="5550647" cy="706964"/>
          </a:xfrm>
        </p:spPr>
        <p:txBody>
          <a:bodyPr/>
          <a:lstStyle/>
          <a:p>
            <a:r>
              <a:rPr lang="en-US" dirty="0"/>
              <a:t>1024 12% SWEET TREAT</a:t>
            </a:r>
          </a:p>
        </p:txBody>
      </p:sp>
      <p:sp>
        <p:nvSpPr>
          <p:cNvPr id="6" name="Content Placeholder 2"/>
          <p:cNvSpPr>
            <a:spLocks noGrp="1"/>
          </p:cNvSpPr>
          <p:nvPr>
            <p:ph idx="1"/>
          </p:nvPr>
        </p:nvSpPr>
        <p:spPr>
          <a:xfrm>
            <a:off x="7574280" y="2531249"/>
            <a:ext cx="3383280" cy="4119090"/>
          </a:xfrm>
        </p:spPr>
        <p:txBody>
          <a:bodyPr>
            <a:noAutofit/>
          </a:bodyPr>
          <a:lstStyle/>
          <a:p>
            <a:pPr marL="0" indent="0" fontAlgn="ctr">
              <a:spcBef>
                <a:spcPts val="700"/>
              </a:spcBef>
              <a:buNone/>
            </a:pPr>
            <a:r>
              <a:rPr lang="en-US" sz="1200" b="1" dirty="0"/>
              <a:t>GUARANTEED ANALYSIS</a:t>
            </a:r>
            <a:endParaRPr lang="en-US" sz="1200" dirty="0"/>
          </a:p>
          <a:p>
            <a:pPr marL="0" indent="0" algn="just" fontAlgn="ctr">
              <a:spcBef>
                <a:spcPts val="700"/>
              </a:spcBef>
              <a:buNone/>
            </a:pPr>
            <a:r>
              <a:rPr lang="en-US" sz="1200" dirty="0"/>
              <a:t>Crude Protein, minimum		12.00%</a:t>
            </a:r>
          </a:p>
          <a:p>
            <a:pPr marL="0" indent="0" algn="just" fontAlgn="ctr">
              <a:spcBef>
                <a:spcPts val="700"/>
              </a:spcBef>
              <a:buNone/>
            </a:pPr>
            <a:r>
              <a:rPr lang="en-US" sz="1200" dirty="0"/>
              <a:t>Crude Fat, minimum		2.50%</a:t>
            </a:r>
          </a:p>
          <a:p>
            <a:pPr marL="0" indent="0" algn="just" fontAlgn="ctr">
              <a:spcBef>
                <a:spcPts val="700"/>
              </a:spcBef>
              <a:buNone/>
            </a:pPr>
            <a:r>
              <a:rPr lang="en-US" sz="1200" dirty="0"/>
              <a:t>Crude Fiber, maximum 		15.00%</a:t>
            </a:r>
          </a:p>
          <a:p>
            <a:pPr marL="0" indent="0" algn="just" fontAlgn="ctr">
              <a:spcBef>
                <a:spcPts val="700"/>
              </a:spcBef>
              <a:buNone/>
            </a:pPr>
            <a:r>
              <a:rPr lang="en-US" sz="1200" dirty="0"/>
              <a:t>Calcium (Ca), minimum		1.00%</a:t>
            </a:r>
          </a:p>
          <a:p>
            <a:pPr marL="0" indent="0" algn="just" fontAlgn="ctr">
              <a:spcBef>
                <a:spcPts val="700"/>
              </a:spcBef>
              <a:buNone/>
            </a:pPr>
            <a:r>
              <a:rPr lang="en-US" sz="1200" dirty="0"/>
              <a:t>Calcium (Ca), maximum 	1.50%</a:t>
            </a:r>
          </a:p>
          <a:p>
            <a:pPr marL="0" indent="0" algn="just" fontAlgn="ctr">
              <a:spcBef>
                <a:spcPts val="700"/>
              </a:spcBef>
              <a:buNone/>
            </a:pPr>
            <a:r>
              <a:rPr lang="en-US" sz="1200" dirty="0"/>
              <a:t>Phosphorus (P), minimum   	0.50%</a:t>
            </a:r>
          </a:p>
          <a:p>
            <a:pPr marL="0" indent="0" algn="just" fontAlgn="ctr">
              <a:spcBef>
                <a:spcPts val="700"/>
              </a:spcBef>
              <a:buNone/>
            </a:pPr>
            <a:r>
              <a:rPr lang="en-US" sz="1200" dirty="0"/>
              <a:t>Salt (</a:t>
            </a:r>
            <a:r>
              <a:rPr lang="en-US" sz="1200" dirty="0" err="1"/>
              <a:t>NaCl</a:t>
            </a:r>
            <a:r>
              <a:rPr lang="en-US" sz="1200" dirty="0"/>
              <a:t>), minimum  		0.50%</a:t>
            </a:r>
          </a:p>
          <a:p>
            <a:pPr marL="0" indent="0" algn="just" fontAlgn="ctr">
              <a:spcBef>
                <a:spcPts val="700"/>
              </a:spcBef>
              <a:buNone/>
            </a:pPr>
            <a:r>
              <a:rPr lang="en-US" sz="1200" dirty="0"/>
              <a:t>Salt (</a:t>
            </a:r>
            <a:r>
              <a:rPr lang="en-US" sz="1200" dirty="0" err="1"/>
              <a:t>NaCl</a:t>
            </a:r>
            <a:r>
              <a:rPr lang="en-US" sz="1200" dirty="0"/>
              <a:t>), maximum   </a:t>
            </a:r>
            <a:r>
              <a:rPr lang="is-IS" sz="1200" dirty="0"/>
              <a:t>		</a:t>
            </a:r>
            <a:r>
              <a:rPr lang="en-US" sz="1200" dirty="0"/>
              <a:t>1.00%</a:t>
            </a:r>
          </a:p>
          <a:p>
            <a:pPr marL="0" indent="0" algn="just" fontAlgn="ctr">
              <a:spcBef>
                <a:spcPts val="700"/>
              </a:spcBef>
              <a:buNone/>
            </a:pPr>
            <a:r>
              <a:rPr lang="en-US" sz="1200" dirty="0"/>
              <a:t>Potassium (K), minimum   </a:t>
            </a:r>
            <a:r>
              <a:rPr lang="is-IS" sz="1200" dirty="0"/>
              <a:t>	</a:t>
            </a:r>
            <a:r>
              <a:rPr lang="en-US" sz="1200" dirty="0"/>
              <a:t>0.75%</a:t>
            </a:r>
          </a:p>
          <a:p>
            <a:pPr marL="0" indent="0" algn="just" fontAlgn="ctr">
              <a:spcBef>
                <a:spcPts val="700"/>
              </a:spcBef>
              <a:buNone/>
            </a:pPr>
            <a:r>
              <a:rPr lang="en-US" sz="1200" dirty="0"/>
              <a:t>Copper (Cu), minimum   </a:t>
            </a:r>
            <a:r>
              <a:rPr lang="is-IS" sz="1200" dirty="0"/>
              <a:t>	</a:t>
            </a:r>
            <a:r>
              <a:rPr lang="en-US" sz="1200" dirty="0"/>
              <a:t>10 ppm</a:t>
            </a:r>
          </a:p>
          <a:p>
            <a:pPr marL="0" indent="0" algn="just" fontAlgn="ctr">
              <a:spcBef>
                <a:spcPts val="700"/>
              </a:spcBef>
              <a:buNone/>
            </a:pPr>
            <a:r>
              <a:rPr lang="en-US" sz="1200" dirty="0"/>
              <a:t>Selenium (Se), minimum   </a:t>
            </a:r>
            <a:r>
              <a:rPr lang="is-IS" sz="1200" dirty="0"/>
              <a:t>	 </a:t>
            </a:r>
            <a:r>
              <a:rPr lang="en-US" sz="1200" dirty="0"/>
              <a:t>0.10 ppm</a:t>
            </a:r>
          </a:p>
          <a:p>
            <a:pPr marL="0" indent="0" algn="just" fontAlgn="ctr">
              <a:spcBef>
                <a:spcPts val="700"/>
              </a:spcBef>
              <a:buNone/>
            </a:pPr>
            <a:r>
              <a:rPr lang="en-US" sz="1200" dirty="0"/>
              <a:t>Zinc (Zn), minimum   </a:t>
            </a:r>
            <a:r>
              <a:rPr lang="is-IS" sz="1200" dirty="0"/>
              <a:t>		</a:t>
            </a:r>
            <a:r>
              <a:rPr lang="en-US" sz="1200" dirty="0"/>
              <a:t>15 ppm</a:t>
            </a:r>
          </a:p>
        </p:txBody>
      </p:sp>
      <p:sp>
        <p:nvSpPr>
          <p:cNvPr id="7" name="Content Placeholder 2"/>
          <p:cNvSpPr txBox="1">
            <a:spLocks/>
          </p:cNvSpPr>
          <p:nvPr/>
        </p:nvSpPr>
        <p:spPr>
          <a:xfrm>
            <a:off x="3494966" y="2531249"/>
            <a:ext cx="3987873" cy="3696211"/>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fontAlgn="ctr">
              <a:buNone/>
            </a:pPr>
            <a:r>
              <a:rPr lang="en-US" sz="1200" b="1" dirty="0"/>
              <a:t>INGREDIENTS</a:t>
            </a:r>
            <a:endParaRPr lang="en-US" sz="1200" dirty="0"/>
          </a:p>
          <a:p>
            <a:pPr marL="0" indent="0" fontAlgn="ctr">
              <a:buNone/>
            </a:pPr>
            <a:r>
              <a:rPr lang="en-US" sz="1200" dirty="0"/>
              <a:t>Crimped whole oats, chopped yellow corn, cane molasses, soybean meal, wheat </a:t>
            </a:r>
            <a:r>
              <a:rPr lang="en-US" sz="1200" dirty="0" err="1"/>
              <a:t>middlings</a:t>
            </a:r>
            <a:r>
              <a:rPr lang="en-US" sz="1200" dirty="0"/>
              <a:t>, rice bran, corn oil, soy lecithin, calcium carbonate, </a:t>
            </a:r>
            <a:r>
              <a:rPr lang="en-US" sz="1200" dirty="0" err="1"/>
              <a:t>dicalcium</a:t>
            </a:r>
            <a:r>
              <a:rPr lang="en-US" sz="1200" dirty="0"/>
              <a:t> phosphate, salt, vitamin A supplement, vitamin D3 supplement, vitamin E supplement, vitamin B12 supplement, riboflavin supplement, niacin supplement, calcium </a:t>
            </a:r>
            <a:r>
              <a:rPr lang="en-US" sz="1200" dirty="0" err="1"/>
              <a:t>pantothenate</a:t>
            </a:r>
            <a:r>
              <a:rPr lang="en-US" sz="1200" dirty="0"/>
              <a:t>, choline chloride, folic acid, thiamine mononitrate, pyridoxine hydrochloride, biotin, sodium selenite, zinc sulfate, ferrous sulfate, manganese sulfate, copper sulfate, </a:t>
            </a:r>
            <a:r>
              <a:rPr lang="en-US" sz="1200" dirty="0" err="1"/>
              <a:t>ethylenediamine</a:t>
            </a:r>
            <a:r>
              <a:rPr lang="en-US" sz="1200" dirty="0"/>
              <a:t> </a:t>
            </a:r>
            <a:r>
              <a:rPr lang="en-US" sz="1200" dirty="0" err="1"/>
              <a:t>dihydroiodide</a:t>
            </a:r>
            <a:r>
              <a:rPr lang="en-US" sz="1200" dirty="0"/>
              <a:t>. </a:t>
            </a:r>
          </a:p>
          <a:p>
            <a:pPr marL="0" indent="0" fontAlgn="ctr">
              <a:buNone/>
            </a:pPr>
            <a:r>
              <a:rPr lang="en-US" sz="1200" b="1" dirty="0"/>
              <a:t>FEEDING DIRECTIONS</a:t>
            </a:r>
            <a:endParaRPr lang="en-US" sz="1200" dirty="0"/>
          </a:p>
          <a:p>
            <a:pPr marL="0" indent="0">
              <a:buNone/>
            </a:pPr>
            <a:r>
              <a:rPr lang="en-US" sz="1200" dirty="0"/>
              <a:t>The recommended feeding rate is shown in the chart on the bag. Do not feed free choice. If you feed by dry measure, periodically weigh the feed to ensure that the proper amount is being fed. Observe the condition of your horse over a period of time. The recommended feeding rates may be increased or decreased by 10% to keep your horse in the desired condition. Changes in feed or feeding rate should be made gradually over several days. Feed at regular times at least twice daily. If horse is hot, excited, or ill, delay feeding. Do not allow horse to over-consume or eat rapidly.</a:t>
            </a:r>
          </a:p>
        </p:txBody>
      </p:sp>
      <p:sp>
        <p:nvSpPr>
          <p:cNvPr id="8" name="Content Placeholder 2"/>
          <p:cNvSpPr txBox="1">
            <a:spLocks/>
          </p:cNvSpPr>
          <p:nvPr/>
        </p:nvSpPr>
        <p:spPr>
          <a:xfrm>
            <a:off x="566085" y="3550920"/>
            <a:ext cx="2550495" cy="297942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fontAlgn="ctr">
              <a:spcBef>
                <a:spcPts val="500"/>
              </a:spcBef>
              <a:buNone/>
            </a:pPr>
            <a:r>
              <a:rPr lang="en-US" sz="1400" b="1" dirty="0"/>
              <a:t>FEATURES</a:t>
            </a:r>
            <a:endParaRPr lang="en-US" sz="1400" dirty="0"/>
          </a:p>
          <a:p>
            <a:pPr fontAlgn="ctr">
              <a:spcBef>
                <a:spcPts val="500"/>
              </a:spcBef>
            </a:pPr>
            <a:r>
              <a:rPr lang="en-US" sz="1400" dirty="0"/>
              <a:t>12% protein</a:t>
            </a:r>
          </a:p>
          <a:p>
            <a:pPr fontAlgn="ctr">
              <a:spcBef>
                <a:spcPts val="500"/>
              </a:spcBef>
            </a:pPr>
            <a:r>
              <a:rPr lang="en-US" sz="1400" dirty="0"/>
              <a:t>Mixture of corn, oats, pellets and molasses </a:t>
            </a:r>
          </a:p>
          <a:p>
            <a:pPr marL="0" indent="0" fontAlgn="ctr">
              <a:spcBef>
                <a:spcPts val="500"/>
              </a:spcBef>
              <a:buNone/>
            </a:pPr>
            <a:r>
              <a:rPr lang="en-US" sz="1400" b="1" dirty="0"/>
              <a:t>BENEFITS</a:t>
            </a:r>
            <a:endParaRPr lang="en-US" sz="1400" dirty="0"/>
          </a:p>
          <a:p>
            <a:pPr fontAlgn="ctr">
              <a:spcBef>
                <a:spcPts val="500"/>
              </a:spcBef>
            </a:pPr>
            <a:r>
              <a:rPr lang="en-US" sz="1400" dirty="0"/>
              <a:t>Diverse - can be fed to horses and cattle.</a:t>
            </a:r>
          </a:p>
          <a:p>
            <a:pPr fontAlgn="ctr">
              <a:spcBef>
                <a:spcPts val="500"/>
              </a:spcBef>
            </a:pPr>
            <a:r>
              <a:rPr lang="en-US" sz="1400" dirty="0"/>
              <a:t>Molasses improves   palatability and eliminates  dust.</a:t>
            </a:r>
          </a:p>
        </p:txBody>
      </p:sp>
      <p:sp>
        <p:nvSpPr>
          <p:cNvPr id="9" name="Content Placeholder 2"/>
          <p:cNvSpPr txBox="1">
            <a:spLocks/>
          </p:cNvSpPr>
          <p:nvPr/>
        </p:nvSpPr>
        <p:spPr>
          <a:xfrm>
            <a:off x="3565410" y="1367310"/>
            <a:ext cx="4816590" cy="46911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fontAlgn="ctr"/>
            <a:r>
              <a:rPr lang="en-US" sz="1400">
                <a:solidFill>
                  <a:schemeClr val="accent1"/>
                </a:solidFill>
              </a:rPr>
              <a:t>An economical sweet feed for horses and cattle</a:t>
            </a:r>
            <a:endParaRPr lang="en-US" sz="1400" dirty="0">
              <a:solidFill>
                <a:schemeClr val="accent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8956" y="782827"/>
            <a:ext cx="1324752" cy="2649503"/>
          </a:xfrm>
          <a:prstGeom prst="rect">
            <a:avLst/>
          </a:prstGeom>
        </p:spPr>
      </p:pic>
      <p:sp>
        <p:nvSpPr>
          <p:cNvPr id="10" name="TextBox 9"/>
          <p:cNvSpPr txBox="1"/>
          <p:nvPr/>
        </p:nvSpPr>
        <p:spPr>
          <a:xfrm>
            <a:off x="10466477" y="476691"/>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spTree>
    <p:extLst>
      <p:ext uri="{BB962C8B-B14F-4D97-AF65-F5344CB8AC3E}">
        <p14:creationId xmlns:p14="http://schemas.microsoft.com/office/powerpoint/2010/main" val="16192927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4967" y="765841"/>
            <a:ext cx="5550647" cy="706964"/>
          </a:xfrm>
        </p:spPr>
        <p:txBody>
          <a:bodyPr/>
          <a:lstStyle/>
          <a:p>
            <a:r>
              <a:rPr lang="en-US" dirty="0"/>
              <a:t>1018 HEAVY DUTY “14”</a:t>
            </a:r>
          </a:p>
        </p:txBody>
      </p:sp>
      <p:sp>
        <p:nvSpPr>
          <p:cNvPr id="6" name="Content Placeholder 2"/>
          <p:cNvSpPr>
            <a:spLocks noGrp="1"/>
          </p:cNvSpPr>
          <p:nvPr>
            <p:ph idx="1"/>
          </p:nvPr>
        </p:nvSpPr>
        <p:spPr>
          <a:xfrm>
            <a:off x="7795260" y="2531249"/>
            <a:ext cx="3383280" cy="4119090"/>
          </a:xfrm>
        </p:spPr>
        <p:txBody>
          <a:bodyPr>
            <a:noAutofit/>
          </a:bodyPr>
          <a:lstStyle/>
          <a:p>
            <a:pPr marL="0" indent="0" fontAlgn="ctr">
              <a:spcBef>
                <a:spcPts val="700"/>
              </a:spcBef>
              <a:buNone/>
            </a:pPr>
            <a:r>
              <a:rPr lang="en-US" sz="1200" b="1" dirty="0"/>
              <a:t>GUARANTEED ANALYSIS</a:t>
            </a:r>
            <a:endParaRPr lang="en-US" sz="1200" dirty="0"/>
          </a:p>
          <a:p>
            <a:pPr marL="0" indent="0" algn="just" fontAlgn="ctr">
              <a:spcBef>
                <a:spcPts val="700"/>
              </a:spcBef>
              <a:buNone/>
            </a:pPr>
            <a:r>
              <a:rPr lang="en-US" sz="1200" dirty="0"/>
              <a:t>Crude Protein, minimum		14.00%</a:t>
            </a:r>
          </a:p>
          <a:p>
            <a:pPr marL="0" indent="0" algn="just" fontAlgn="ctr">
              <a:spcBef>
                <a:spcPts val="700"/>
              </a:spcBef>
              <a:buNone/>
            </a:pPr>
            <a:r>
              <a:rPr lang="en-US" sz="1200" dirty="0"/>
              <a:t>Crude Fat, minimum 		5.00%</a:t>
            </a:r>
          </a:p>
          <a:p>
            <a:pPr marL="0" indent="0" algn="just" fontAlgn="ctr">
              <a:spcBef>
                <a:spcPts val="700"/>
              </a:spcBef>
              <a:buNone/>
            </a:pPr>
            <a:r>
              <a:rPr lang="en-US" sz="1200" dirty="0"/>
              <a:t>Crude Fiber, maximum 		7.50%</a:t>
            </a:r>
          </a:p>
          <a:p>
            <a:pPr marL="0" indent="0" algn="just" fontAlgn="ctr">
              <a:spcBef>
                <a:spcPts val="700"/>
              </a:spcBef>
              <a:buNone/>
            </a:pPr>
            <a:r>
              <a:rPr lang="en-US" sz="1200" dirty="0"/>
              <a:t>Calcium (Ca), minimum		0.40%</a:t>
            </a:r>
          </a:p>
          <a:p>
            <a:pPr marL="0" indent="0" algn="just" fontAlgn="ctr">
              <a:spcBef>
                <a:spcPts val="700"/>
              </a:spcBef>
              <a:buNone/>
            </a:pPr>
            <a:r>
              <a:rPr lang="en-US" sz="1200" dirty="0"/>
              <a:t>Calcium (Ca), maximum 	0.80%</a:t>
            </a:r>
          </a:p>
          <a:p>
            <a:pPr marL="0" indent="0" algn="just" fontAlgn="ctr">
              <a:spcBef>
                <a:spcPts val="700"/>
              </a:spcBef>
              <a:buNone/>
            </a:pPr>
            <a:r>
              <a:rPr lang="en-US" sz="1200" dirty="0"/>
              <a:t>Phosphorus (P), minimum   	0.40%</a:t>
            </a:r>
          </a:p>
          <a:p>
            <a:pPr marL="0" indent="0" algn="just" fontAlgn="ctr">
              <a:spcBef>
                <a:spcPts val="700"/>
              </a:spcBef>
              <a:buNone/>
            </a:pPr>
            <a:r>
              <a:rPr lang="en-US" sz="1200" dirty="0"/>
              <a:t>Copper (Cu), minimum   </a:t>
            </a:r>
            <a:r>
              <a:rPr lang="is-IS" sz="1200" dirty="0"/>
              <a:t>	</a:t>
            </a:r>
            <a:r>
              <a:rPr lang="en-US" sz="1200" dirty="0"/>
              <a:t>10 ppm</a:t>
            </a:r>
          </a:p>
          <a:p>
            <a:pPr marL="0" indent="0" algn="just" fontAlgn="ctr">
              <a:spcBef>
                <a:spcPts val="700"/>
              </a:spcBef>
              <a:buNone/>
            </a:pPr>
            <a:r>
              <a:rPr lang="en-US" sz="1200" dirty="0"/>
              <a:t>Selenium (Se), minimum   </a:t>
            </a:r>
            <a:r>
              <a:rPr lang="is-IS" sz="1200" dirty="0"/>
              <a:t>	 </a:t>
            </a:r>
            <a:r>
              <a:rPr lang="en-US" sz="1200" dirty="0"/>
              <a:t>0.10 ppm</a:t>
            </a:r>
          </a:p>
          <a:p>
            <a:pPr marL="0" indent="0" algn="just" fontAlgn="ctr">
              <a:spcBef>
                <a:spcPts val="700"/>
              </a:spcBef>
              <a:buNone/>
            </a:pPr>
            <a:r>
              <a:rPr lang="en-US" sz="1200" dirty="0"/>
              <a:t>Zinc (Zn), minimum 		50 ppm</a:t>
            </a:r>
          </a:p>
          <a:p>
            <a:pPr marL="0" indent="0" algn="just" fontAlgn="ctr">
              <a:spcBef>
                <a:spcPts val="700"/>
              </a:spcBef>
              <a:buNone/>
            </a:pPr>
            <a:r>
              <a:rPr lang="en-US" sz="1200" dirty="0"/>
              <a:t>Vitamin A, minimum		3,000 IU/</a:t>
            </a:r>
            <a:r>
              <a:rPr lang="en-US" sz="1200" dirty="0" err="1"/>
              <a:t>lb</a:t>
            </a:r>
            <a:endParaRPr lang="en-US" sz="1200" dirty="0"/>
          </a:p>
          <a:p>
            <a:pPr marL="0" indent="0" algn="just" fontAlgn="ctr">
              <a:spcBef>
                <a:spcPts val="700"/>
              </a:spcBef>
              <a:buNone/>
            </a:pPr>
            <a:r>
              <a:rPr lang="en-US" sz="1200" dirty="0"/>
              <a:t>Vitamin D3, minimum		375 IU/</a:t>
            </a:r>
            <a:r>
              <a:rPr lang="en-US" sz="1200" dirty="0" err="1"/>
              <a:t>lb</a:t>
            </a:r>
            <a:endParaRPr lang="en-US" sz="1200" dirty="0"/>
          </a:p>
          <a:p>
            <a:pPr marL="0" indent="0" algn="just" fontAlgn="ctr">
              <a:spcBef>
                <a:spcPts val="700"/>
              </a:spcBef>
              <a:buNone/>
            </a:pPr>
            <a:r>
              <a:rPr lang="en-US" sz="1200" dirty="0"/>
              <a:t>Vitamin E, minimum		36 IU/</a:t>
            </a:r>
            <a:r>
              <a:rPr lang="en-US" sz="1200" dirty="0" err="1"/>
              <a:t>lb</a:t>
            </a:r>
            <a:endParaRPr lang="en-US" sz="1200" dirty="0"/>
          </a:p>
        </p:txBody>
      </p:sp>
      <p:sp>
        <p:nvSpPr>
          <p:cNvPr id="7" name="Content Placeholder 2"/>
          <p:cNvSpPr txBox="1">
            <a:spLocks/>
          </p:cNvSpPr>
          <p:nvPr/>
        </p:nvSpPr>
        <p:spPr>
          <a:xfrm>
            <a:off x="3715947" y="2531249"/>
            <a:ext cx="3888814" cy="3999091"/>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fontAlgn="ctr">
              <a:buNone/>
            </a:pPr>
            <a:r>
              <a:rPr lang="en-US" sz="1200" b="1" dirty="0"/>
              <a:t>INGREDIENTS</a:t>
            </a:r>
            <a:endParaRPr lang="en-US" sz="1200" dirty="0"/>
          </a:p>
          <a:p>
            <a:pPr marL="0" indent="0" fontAlgn="ctr">
              <a:buNone/>
            </a:pPr>
            <a:r>
              <a:rPr lang="en-US" sz="1200" dirty="0"/>
              <a:t>Crimped whole oats, chopped yellow corn, cane molasses, soybean meal, wheat </a:t>
            </a:r>
            <a:r>
              <a:rPr lang="en-US" sz="1200" dirty="0" err="1"/>
              <a:t>middlings</a:t>
            </a:r>
            <a:r>
              <a:rPr lang="en-US" sz="1200" dirty="0"/>
              <a:t>, rice bran, corn oil, soy lecithin, calcium carbonate, </a:t>
            </a:r>
            <a:r>
              <a:rPr lang="en-US" sz="1200" dirty="0" err="1"/>
              <a:t>dicalcium</a:t>
            </a:r>
            <a:r>
              <a:rPr lang="en-US" sz="1200" dirty="0"/>
              <a:t> phosphate, salt, vitamin A supplement, vitamin D3 supplement, vitamin E supplement, vitamin B12 supplement, riboflavin supplement, niacin supplement, calcium </a:t>
            </a:r>
            <a:r>
              <a:rPr lang="en-US" sz="1200" dirty="0" err="1"/>
              <a:t>pantothenate</a:t>
            </a:r>
            <a:r>
              <a:rPr lang="en-US" sz="1200" dirty="0"/>
              <a:t>, choline chloride, folic acid, thiamine mononitrate, pyridoxine hydrochloride, biotin, sodium selenite, zinc sulfate, ferrous sulfate, manganese sulfate, copper sulfate, </a:t>
            </a:r>
            <a:r>
              <a:rPr lang="en-US" sz="1200" dirty="0" err="1"/>
              <a:t>ethylenediamine</a:t>
            </a:r>
            <a:r>
              <a:rPr lang="en-US" sz="1200" dirty="0"/>
              <a:t> </a:t>
            </a:r>
            <a:r>
              <a:rPr lang="en-US" sz="1200" dirty="0" err="1"/>
              <a:t>dihydroiodide</a:t>
            </a:r>
            <a:r>
              <a:rPr lang="en-US" sz="1200" dirty="0"/>
              <a:t> . </a:t>
            </a:r>
          </a:p>
          <a:p>
            <a:pPr marL="0" indent="0" fontAlgn="ctr">
              <a:buNone/>
            </a:pPr>
            <a:r>
              <a:rPr lang="en-US" sz="1200" b="1" dirty="0"/>
              <a:t>FEEDING DIRECTIONS</a:t>
            </a:r>
            <a:endParaRPr lang="en-US" sz="1200" dirty="0"/>
          </a:p>
          <a:p>
            <a:pPr marL="0" indent="0">
              <a:buNone/>
            </a:pPr>
            <a:r>
              <a:rPr lang="en-US" sz="1200" dirty="0"/>
              <a:t>The recommended feeding rate is shown in the chart on the bag. Do not feed free choice. If you feed by dry measure, periodically weigh the feed to ensure that the proper amount is being fed. Observe the condition of your horse over a period of time. The recommended feeding rates may be increased or decreased by 10% to keep your horse in the desired condition. Changes in feed or feeding rate should be made gradually over several days. Feed at regular times at least twice daily. If horse is hot, excited, or ill, delay feeding. Do not allow horse to over-consume or eat rapidly </a:t>
            </a:r>
          </a:p>
        </p:txBody>
      </p:sp>
      <p:sp>
        <p:nvSpPr>
          <p:cNvPr id="8" name="Content Placeholder 2"/>
          <p:cNvSpPr txBox="1">
            <a:spLocks/>
          </p:cNvSpPr>
          <p:nvPr/>
        </p:nvSpPr>
        <p:spPr>
          <a:xfrm>
            <a:off x="655321" y="3550920"/>
            <a:ext cx="2870128" cy="297942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fontAlgn="ctr">
              <a:spcBef>
                <a:spcPts val="400"/>
              </a:spcBef>
              <a:buNone/>
            </a:pPr>
            <a:r>
              <a:rPr lang="en-US" sz="1200" b="1" dirty="0"/>
              <a:t>FEATURES</a:t>
            </a:r>
            <a:endParaRPr lang="en-US" sz="1200" dirty="0"/>
          </a:p>
          <a:p>
            <a:pPr fontAlgn="ctr">
              <a:spcBef>
                <a:spcPts val="400"/>
              </a:spcBef>
            </a:pPr>
            <a:r>
              <a:rPr lang="en-US" sz="1200" dirty="0"/>
              <a:t>High energy – 1665 Kcal/</a:t>
            </a:r>
            <a:r>
              <a:rPr lang="en-US" sz="1200" dirty="0" err="1"/>
              <a:t>lb</a:t>
            </a:r>
            <a:endParaRPr lang="en-US" sz="1200" dirty="0"/>
          </a:p>
          <a:p>
            <a:pPr fontAlgn="ctr">
              <a:spcBef>
                <a:spcPts val="400"/>
              </a:spcBef>
            </a:pPr>
            <a:r>
              <a:rPr lang="en-US" sz="1200" dirty="0"/>
              <a:t>14% protein</a:t>
            </a:r>
          </a:p>
          <a:p>
            <a:pPr fontAlgn="ctr">
              <a:spcBef>
                <a:spcPts val="400"/>
              </a:spcBef>
            </a:pPr>
            <a:r>
              <a:rPr lang="en-US" sz="1200" dirty="0"/>
              <a:t>5% fat</a:t>
            </a:r>
          </a:p>
          <a:p>
            <a:pPr fontAlgn="ctr">
              <a:spcBef>
                <a:spcPts val="400"/>
              </a:spcBef>
            </a:pPr>
            <a:r>
              <a:rPr lang="en-US" sz="1200" dirty="0"/>
              <a:t>Fortified with vitamins A &amp; E</a:t>
            </a:r>
          </a:p>
          <a:p>
            <a:pPr marL="0" indent="0" fontAlgn="ctr">
              <a:spcBef>
                <a:spcPts val="400"/>
              </a:spcBef>
              <a:buNone/>
            </a:pPr>
            <a:r>
              <a:rPr lang="en-US" sz="1200" b="1" dirty="0"/>
              <a:t>BENEFITS</a:t>
            </a:r>
            <a:endParaRPr lang="en-US" sz="1200" dirty="0"/>
          </a:p>
          <a:p>
            <a:pPr fontAlgn="ctr">
              <a:spcBef>
                <a:spcPts val="400"/>
              </a:spcBef>
            </a:pPr>
            <a:r>
              <a:rPr lang="en-US" sz="1200" dirty="0"/>
              <a:t>Horses remain in top condition and health.</a:t>
            </a:r>
          </a:p>
          <a:p>
            <a:pPr fontAlgn="ctr">
              <a:spcBef>
                <a:spcPts val="400"/>
              </a:spcBef>
            </a:pPr>
            <a:r>
              <a:rPr lang="en-US" sz="1200" dirty="0"/>
              <a:t>Recommended for studs during the breeding season.</a:t>
            </a:r>
          </a:p>
          <a:p>
            <a:pPr fontAlgn="ctr">
              <a:spcBef>
                <a:spcPts val="400"/>
              </a:spcBef>
            </a:pPr>
            <a:r>
              <a:rPr lang="en-US" sz="1200" dirty="0"/>
              <a:t>Molasses improves palatability and eliminates dust.</a:t>
            </a:r>
          </a:p>
          <a:p>
            <a:pPr fontAlgn="ctr">
              <a:spcBef>
                <a:spcPts val="400"/>
              </a:spcBef>
            </a:pPr>
            <a:r>
              <a:rPr lang="en-US" sz="1200" dirty="0"/>
              <a:t>Horses cannot sort ration.</a:t>
            </a:r>
          </a:p>
        </p:txBody>
      </p:sp>
      <p:sp>
        <p:nvSpPr>
          <p:cNvPr id="9" name="Content Placeholder 2"/>
          <p:cNvSpPr txBox="1">
            <a:spLocks/>
          </p:cNvSpPr>
          <p:nvPr/>
        </p:nvSpPr>
        <p:spPr>
          <a:xfrm>
            <a:off x="3565410" y="1367310"/>
            <a:ext cx="4816590" cy="469110"/>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1400" dirty="0">
                <a:solidFill>
                  <a:schemeClr val="accent1"/>
                </a:solidFill>
              </a:rPr>
              <a:t>A vitamin fortified, balanced sweet feed for working horses, mares, and foals.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926" y="765841"/>
            <a:ext cx="1324752" cy="2649503"/>
          </a:xfrm>
          <a:prstGeom prst="rect">
            <a:avLst/>
          </a:prstGeom>
        </p:spPr>
      </p:pic>
      <p:sp>
        <p:nvSpPr>
          <p:cNvPr id="10" name="TextBox 9"/>
          <p:cNvSpPr txBox="1"/>
          <p:nvPr/>
        </p:nvSpPr>
        <p:spPr>
          <a:xfrm>
            <a:off x="10466477" y="476691"/>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spTree>
    <p:extLst>
      <p:ext uri="{BB962C8B-B14F-4D97-AF65-F5344CB8AC3E}">
        <p14:creationId xmlns:p14="http://schemas.microsoft.com/office/powerpoint/2010/main" val="14179503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9667" y="765841"/>
            <a:ext cx="7173033" cy="706964"/>
          </a:xfrm>
        </p:spPr>
        <p:txBody>
          <a:bodyPr/>
          <a:lstStyle/>
          <a:p>
            <a:r>
              <a:rPr lang="en-US" sz="3200" dirty="0"/>
              <a:t>1028 HEAVY DUTY HORSE &amp; CATTLE</a:t>
            </a:r>
          </a:p>
        </p:txBody>
      </p:sp>
      <p:sp>
        <p:nvSpPr>
          <p:cNvPr id="6" name="Content Placeholder 2"/>
          <p:cNvSpPr>
            <a:spLocks noGrp="1"/>
          </p:cNvSpPr>
          <p:nvPr>
            <p:ph idx="1"/>
          </p:nvPr>
        </p:nvSpPr>
        <p:spPr>
          <a:xfrm>
            <a:off x="8359140" y="2531249"/>
            <a:ext cx="3383280" cy="4119090"/>
          </a:xfrm>
        </p:spPr>
        <p:txBody>
          <a:bodyPr>
            <a:noAutofit/>
          </a:bodyPr>
          <a:lstStyle/>
          <a:p>
            <a:pPr marL="0" indent="0" fontAlgn="ctr">
              <a:spcBef>
                <a:spcPts val="700"/>
              </a:spcBef>
              <a:buNone/>
            </a:pPr>
            <a:r>
              <a:rPr lang="en-US" sz="1200" b="1" dirty="0"/>
              <a:t>GUARANTEED ANALYSIS</a:t>
            </a:r>
            <a:endParaRPr lang="en-US" sz="1200" dirty="0"/>
          </a:p>
          <a:p>
            <a:pPr marL="0" indent="0" algn="just" fontAlgn="ctr">
              <a:spcBef>
                <a:spcPts val="700"/>
              </a:spcBef>
              <a:buNone/>
            </a:pPr>
            <a:r>
              <a:rPr lang="en-US" sz="1200" dirty="0"/>
              <a:t>Crude Protein, minimum		10.00%</a:t>
            </a:r>
          </a:p>
          <a:p>
            <a:pPr marL="0" indent="0" algn="just" fontAlgn="ctr">
              <a:spcBef>
                <a:spcPts val="700"/>
              </a:spcBef>
              <a:buNone/>
            </a:pPr>
            <a:r>
              <a:rPr lang="en-US" sz="1200" dirty="0"/>
              <a:t>Crude Fat, minimum 		3.00%</a:t>
            </a:r>
          </a:p>
          <a:p>
            <a:pPr marL="0" indent="0" algn="just" fontAlgn="ctr">
              <a:spcBef>
                <a:spcPts val="700"/>
              </a:spcBef>
              <a:buNone/>
            </a:pPr>
            <a:r>
              <a:rPr lang="en-US" sz="1200" dirty="0"/>
              <a:t>Crude Fiber, maximum 		7.50%</a:t>
            </a:r>
          </a:p>
          <a:p>
            <a:pPr marL="0" indent="0" algn="just" fontAlgn="ctr">
              <a:spcBef>
                <a:spcPts val="700"/>
              </a:spcBef>
              <a:buNone/>
            </a:pPr>
            <a:r>
              <a:rPr lang="en-US" sz="1200" dirty="0"/>
              <a:t>Calcium (Ca), minimum		0.50%</a:t>
            </a:r>
          </a:p>
          <a:p>
            <a:pPr marL="0" indent="0" algn="just" fontAlgn="ctr">
              <a:spcBef>
                <a:spcPts val="700"/>
              </a:spcBef>
              <a:buNone/>
            </a:pPr>
            <a:r>
              <a:rPr lang="en-US" sz="1200" dirty="0"/>
              <a:t>Calcium (Ca), maximum 	1.00%</a:t>
            </a:r>
          </a:p>
          <a:p>
            <a:pPr marL="0" indent="0" algn="just" fontAlgn="ctr">
              <a:spcBef>
                <a:spcPts val="700"/>
              </a:spcBef>
              <a:buNone/>
            </a:pPr>
            <a:r>
              <a:rPr lang="en-US" sz="1200" dirty="0"/>
              <a:t>Phosphorus (P), minimum   	0.40%</a:t>
            </a:r>
          </a:p>
          <a:p>
            <a:pPr marL="0" indent="0" algn="just" fontAlgn="ctr">
              <a:spcBef>
                <a:spcPts val="700"/>
              </a:spcBef>
              <a:buNone/>
            </a:pPr>
            <a:r>
              <a:rPr lang="en-US" sz="1200" dirty="0"/>
              <a:t>Salt (</a:t>
            </a:r>
            <a:r>
              <a:rPr lang="en-US" sz="1200" dirty="0" err="1"/>
              <a:t>NaCl</a:t>
            </a:r>
            <a:r>
              <a:rPr lang="en-US" sz="1200" dirty="0"/>
              <a:t>), minimum		0.25%</a:t>
            </a:r>
          </a:p>
          <a:p>
            <a:pPr marL="0" indent="0" algn="just" fontAlgn="ctr">
              <a:spcBef>
                <a:spcPts val="700"/>
              </a:spcBef>
              <a:buNone/>
            </a:pPr>
            <a:r>
              <a:rPr lang="en-US" sz="1200" dirty="0"/>
              <a:t>Salt (</a:t>
            </a:r>
            <a:r>
              <a:rPr lang="en-US" sz="1200" dirty="0" err="1"/>
              <a:t>NaCl</a:t>
            </a:r>
            <a:r>
              <a:rPr lang="en-US" sz="1200" dirty="0"/>
              <a:t>), maximum		0.75%</a:t>
            </a:r>
          </a:p>
          <a:p>
            <a:pPr marL="0" indent="0" algn="just" fontAlgn="ctr">
              <a:spcBef>
                <a:spcPts val="700"/>
              </a:spcBef>
              <a:buNone/>
            </a:pPr>
            <a:r>
              <a:rPr lang="en-US" sz="1200" dirty="0"/>
              <a:t>Potassium (K), minimum		0.40%</a:t>
            </a:r>
          </a:p>
          <a:p>
            <a:pPr marL="0" indent="0" algn="just" fontAlgn="ctr">
              <a:spcBef>
                <a:spcPts val="700"/>
              </a:spcBef>
              <a:buNone/>
            </a:pPr>
            <a:r>
              <a:rPr lang="en-US" sz="1200" dirty="0"/>
              <a:t>Copper (Cu), minimum   </a:t>
            </a:r>
            <a:r>
              <a:rPr lang="is-IS" sz="1200" dirty="0"/>
              <a:t>	</a:t>
            </a:r>
            <a:r>
              <a:rPr lang="en-US" sz="1200" dirty="0"/>
              <a:t>10 ppm</a:t>
            </a:r>
          </a:p>
          <a:p>
            <a:pPr marL="0" indent="0" algn="just" fontAlgn="ctr">
              <a:spcBef>
                <a:spcPts val="700"/>
              </a:spcBef>
              <a:buNone/>
            </a:pPr>
            <a:r>
              <a:rPr lang="en-US" sz="1200" dirty="0"/>
              <a:t>Selenium (Se), minimum   </a:t>
            </a:r>
            <a:r>
              <a:rPr lang="is-IS" sz="1200" dirty="0"/>
              <a:t>	 </a:t>
            </a:r>
            <a:r>
              <a:rPr lang="en-US" sz="1200" dirty="0"/>
              <a:t>0.10 ppm</a:t>
            </a:r>
          </a:p>
          <a:p>
            <a:pPr marL="0" indent="0" algn="just" fontAlgn="ctr">
              <a:spcBef>
                <a:spcPts val="700"/>
              </a:spcBef>
              <a:buNone/>
            </a:pPr>
            <a:r>
              <a:rPr lang="en-US" sz="1200" dirty="0"/>
              <a:t>Zinc (Zn), minimum 		20 ppm</a:t>
            </a:r>
          </a:p>
        </p:txBody>
      </p:sp>
      <p:sp>
        <p:nvSpPr>
          <p:cNvPr id="7" name="Content Placeholder 2"/>
          <p:cNvSpPr txBox="1">
            <a:spLocks/>
          </p:cNvSpPr>
          <p:nvPr/>
        </p:nvSpPr>
        <p:spPr>
          <a:xfrm>
            <a:off x="3261360" y="2531250"/>
            <a:ext cx="4975860" cy="4119090"/>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fontAlgn="ctr">
              <a:spcBef>
                <a:spcPts val="800"/>
              </a:spcBef>
              <a:buNone/>
            </a:pPr>
            <a:r>
              <a:rPr lang="en-US" sz="1200" b="1" dirty="0"/>
              <a:t>INGREDIENTS</a:t>
            </a:r>
            <a:endParaRPr lang="en-US" sz="1200" dirty="0"/>
          </a:p>
          <a:p>
            <a:pPr marL="0" indent="0">
              <a:spcBef>
                <a:spcPts val="800"/>
              </a:spcBef>
              <a:buNone/>
            </a:pPr>
            <a:r>
              <a:rPr lang="en-US" sz="1200" dirty="0"/>
              <a:t>Whole oats, chopped yellow corn, cane molasses, soybean meal, calcium carbonate, </a:t>
            </a:r>
            <a:r>
              <a:rPr lang="en-US" sz="1200" dirty="0" err="1"/>
              <a:t>dicalcium</a:t>
            </a:r>
            <a:r>
              <a:rPr lang="en-US" sz="1200" dirty="0"/>
              <a:t> phosphate, salt.</a:t>
            </a:r>
          </a:p>
          <a:p>
            <a:pPr marL="0" indent="0" fontAlgn="ctr">
              <a:spcBef>
                <a:spcPts val="800"/>
              </a:spcBef>
              <a:buNone/>
            </a:pPr>
            <a:r>
              <a:rPr lang="en-US" sz="1200" b="1" dirty="0"/>
              <a:t>FEEDING DIRECTIONS</a:t>
            </a:r>
            <a:endParaRPr lang="en-US" sz="1200" dirty="0"/>
          </a:p>
          <a:p>
            <a:pPr marL="0" indent="0">
              <a:spcBef>
                <a:spcPts val="800"/>
              </a:spcBef>
              <a:buNone/>
            </a:pPr>
            <a:r>
              <a:rPr lang="en-US" sz="1200" dirty="0"/>
              <a:t>The recommended feeding rate is shown in the chart below. Do not feed free choice. If you feed by dry measure, periodically weigh the feed to ensure that the proper amount is being fed. Observe the condition of your horse over a period of time. The recommended feeding rates may be increased or decreased by 10% to keep your horse in the desired condition. Changes in feed or feeding rate should be made gradually over several days. Feed at regular times at least twice daily. If horse is hot, excited, or ill, delay feeding. Do not allow horse to over-consume or eat rapidly.</a:t>
            </a:r>
          </a:p>
          <a:p>
            <a:pPr marL="0" indent="0">
              <a:spcBef>
                <a:spcPts val="800"/>
              </a:spcBef>
              <a:buNone/>
            </a:pPr>
            <a:r>
              <a:rPr lang="en-US" sz="1200" b="1" dirty="0"/>
              <a:t>Light Work</a:t>
            </a:r>
            <a:r>
              <a:rPr lang="en-US" sz="1200" dirty="0"/>
              <a:t>: Feed 1/2 pound of Lone Star® Heavy Duty Horse and Cattle Feed and a minimum of one pound of good quality hay per 100 pounds of body weight per horse per day.</a:t>
            </a:r>
          </a:p>
          <a:p>
            <a:pPr marL="0" indent="0">
              <a:spcBef>
                <a:spcPts val="800"/>
              </a:spcBef>
              <a:buNone/>
            </a:pPr>
            <a:r>
              <a:rPr lang="en-US" sz="1200" b="1" dirty="0"/>
              <a:t>Medium Work:</a:t>
            </a:r>
            <a:r>
              <a:rPr lang="en-US" sz="1200" dirty="0"/>
              <a:t> Feed 3/4 pound of Lone Star® Heavy Duty Horse and Cattle Feed and a minimum of one pound of good quality hay per 100 pounds of body weight per horse per day.</a:t>
            </a:r>
          </a:p>
          <a:p>
            <a:pPr marL="0" indent="0">
              <a:spcBef>
                <a:spcPts val="800"/>
              </a:spcBef>
              <a:buNone/>
            </a:pPr>
            <a:r>
              <a:rPr lang="en-US" sz="1200" b="1" dirty="0"/>
              <a:t>Heavy Work</a:t>
            </a:r>
            <a:r>
              <a:rPr lang="en-US" sz="1200" dirty="0"/>
              <a:t>: Feed one pound of Lone Star® Heavy Duty Horse and Cattle Feed and a minimum of one pound of good quality hay per 100 pounds of </a:t>
            </a:r>
          </a:p>
        </p:txBody>
      </p:sp>
      <p:sp>
        <p:nvSpPr>
          <p:cNvPr id="8" name="Content Placeholder 2"/>
          <p:cNvSpPr txBox="1">
            <a:spLocks/>
          </p:cNvSpPr>
          <p:nvPr/>
        </p:nvSpPr>
        <p:spPr>
          <a:xfrm>
            <a:off x="655321" y="3550920"/>
            <a:ext cx="2537459" cy="297942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fontAlgn="ctr">
              <a:spcBef>
                <a:spcPts val="400"/>
              </a:spcBef>
              <a:buNone/>
            </a:pPr>
            <a:r>
              <a:rPr lang="en-US" sz="1100" b="1" dirty="0"/>
              <a:t>FEATURES</a:t>
            </a:r>
            <a:endParaRPr lang="en-US" sz="1100" dirty="0"/>
          </a:p>
          <a:p>
            <a:pPr fontAlgn="ctr">
              <a:spcBef>
                <a:spcPts val="400"/>
              </a:spcBef>
            </a:pPr>
            <a:r>
              <a:rPr lang="en-US" sz="1100" dirty="0"/>
              <a:t>High energy – 1642 Kcal/</a:t>
            </a:r>
            <a:r>
              <a:rPr lang="en-US" sz="1100" dirty="0" err="1"/>
              <a:t>lb</a:t>
            </a:r>
            <a:endParaRPr lang="en-US" sz="1100" dirty="0"/>
          </a:p>
          <a:p>
            <a:pPr fontAlgn="ctr">
              <a:spcBef>
                <a:spcPts val="400"/>
              </a:spcBef>
            </a:pPr>
            <a:r>
              <a:rPr lang="en-US" sz="1100" dirty="0"/>
              <a:t>10% protein</a:t>
            </a:r>
          </a:p>
          <a:p>
            <a:pPr fontAlgn="ctr">
              <a:spcBef>
                <a:spcPts val="400"/>
              </a:spcBef>
            </a:pPr>
            <a:r>
              <a:rPr lang="en-US" sz="1100" dirty="0"/>
              <a:t>Mixture of quality corn, oats and molasses</a:t>
            </a:r>
          </a:p>
          <a:p>
            <a:pPr marL="0" indent="0" fontAlgn="ctr">
              <a:spcBef>
                <a:spcPts val="400"/>
              </a:spcBef>
              <a:buNone/>
            </a:pPr>
            <a:r>
              <a:rPr lang="en-US" sz="1100" b="1" dirty="0"/>
              <a:t>BENEFITS</a:t>
            </a:r>
            <a:endParaRPr lang="en-US" sz="1100" dirty="0"/>
          </a:p>
          <a:p>
            <a:pPr fontAlgn="ctr">
              <a:spcBef>
                <a:spcPts val="400"/>
              </a:spcBef>
            </a:pPr>
            <a:r>
              <a:rPr lang="en-US" sz="1100" dirty="0"/>
              <a:t>Diverse-formulated for horses and cattle.</a:t>
            </a:r>
          </a:p>
          <a:p>
            <a:pPr fontAlgn="ctr">
              <a:spcBef>
                <a:spcPts val="400"/>
              </a:spcBef>
            </a:pPr>
            <a:r>
              <a:rPr lang="en-US" sz="1100" dirty="0"/>
              <a:t>Molasses improves palatability and eliminates dust.</a:t>
            </a:r>
          </a:p>
          <a:p>
            <a:pPr fontAlgn="ctr">
              <a:spcBef>
                <a:spcPts val="400"/>
              </a:spcBef>
            </a:pPr>
            <a:r>
              <a:rPr lang="en-US" sz="1100" dirty="0"/>
              <a:t>Economical-only one feed is needed for both horses and cattle</a:t>
            </a:r>
          </a:p>
        </p:txBody>
      </p:sp>
      <p:sp>
        <p:nvSpPr>
          <p:cNvPr id="9" name="Content Placeholder 2"/>
          <p:cNvSpPr txBox="1">
            <a:spLocks/>
          </p:cNvSpPr>
          <p:nvPr/>
        </p:nvSpPr>
        <p:spPr>
          <a:xfrm>
            <a:off x="3070110" y="1367310"/>
            <a:ext cx="6224420" cy="46911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1200" dirty="0">
                <a:solidFill>
                  <a:schemeClr val="accent1"/>
                </a:solidFill>
              </a:rPr>
              <a:t>The original all grain sweet feed developed by the founder of our company nearly ninety years ago. It has remained as the standard of quality throughout Texas and Louisiana.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3272" y="765841"/>
            <a:ext cx="1324752" cy="2649503"/>
          </a:xfrm>
          <a:prstGeom prst="rect">
            <a:avLst/>
          </a:prstGeom>
        </p:spPr>
      </p:pic>
      <p:sp>
        <p:nvSpPr>
          <p:cNvPr id="10" name="TextBox 9"/>
          <p:cNvSpPr txBox="1"/>
          <p:nvPr/>
        </p:nvSpPr>
        <p:spPr>
          <a:xfrm>
            <a:off x="10466477" y="476691"/>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spTree>
    <p:extLst>
      <p:ext uri="{BB962C8B-B14F-4D97-AF65-F5344CB8AC3E}">
        <p14:creationId xmlns:p14="http://schemas.microsoft.com/office/powerpoint/2010/main" val="1419810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9667" y="765841"/>
            <a:ext cx="7173033" cy="706964"/>
          </a:xfrm>
        </p:spPr>
        <p:txBody>
          <a:bodyPr/>
          <a:lstStyle/>
          <a:p>
            <a:r>
              <a:rPr lang="en-US" sz="3200" dirty="0"/>
              <a:t>1029 HEAVY DUTY “12” HORSE FEED</a:t>
            </a:r>
          </a:p>
        </p:txBody>
      </p:sp>
      <p:sp>
        <p:nvSpPr>
          <p:cNvPr id="6" name="Content Placeholder 2"/>
          <p:cNvSpPr>
            <a:spLocks noGrp="1"/>
          </p:cNvSpPr>
          <p:nvPr>
            <p:ph idx="1"/>
          </p:nvPr>
        </p:nvSpPr>
        <p:spPr>
          <a:xfrm>
            <a:off x="8359140" y="2531249"/>
            <a:ext cx="3383280" cy="4119090"/>
          </a:xfrm>
        </p:spPr>
        <p:txBody>
          <a:bodyPr>
            <a:noAutofit/>
          </a:bodyPr>
          <a:lstStyle/>
          <a:p>
            <a:pPr marL="0" indent="0" fontAlgn="ctr">
              <a:spcBef>
                <a:spcPts val="700"/>
              </a:spcBef>
              <a:buNone/>
            </a:pPr>
            <a:r>
              <a:rPr lang="en-US" sz="1200" b="1" dirty="0"/>
              <a:t>GUARANTEED ANALYSIS</a:t>
            </a:r>
            <a:endParaRPr lang="en-US" sz="1200" dirty="0"/>
          </a:p>
          <a:p>
            <a:pPr marL="0" indent="0" algn="just" fontAlgn="ctr">
              <a:spcBef>
                <a:spcPts val="700"/>
              </a:spcBef>
              <a:buNone/>
            </a:pPr>
            <a:r>
              <a:rPr lang="en-US" sz="1200" dirty="0"/>
              <a:t>Crude Protein, minimum		12.00%</a:t>
            </a:r>
          </a:p>
          <a:p>
            <a:pPr marL="0" indent="0" algn="just" fontAlgn="ctr">
              <a:spcBef>
                <a:spcPts val="700"/>
              </a:spcBef>
              <a:buNone/>
            </a:pPr>
            <a:r>
              <a:rPr lang="en-US" sz="1200" dirty="0"/>
              <a:t>Crude Fat, minimum 		3.50%</a:t>
            </a:r>
          </a:p>
          <a:p>
            <a:pPr marL="0" indent="0" algn="just" fontAlgn="ctr">
              <a:spcBef>
                <a:spcPts val="700"/>
              </a:spcBef>
              <a:buNone/>
            </a:pPr>
            <a:r>
              <a:rPr lang="en-US" sz="1200" dirty="0"/>
              <a:t>Crude Fiber, maximum 		7.50%</a:t>
            </a:r>
          </a:p>
          <a:p>
            <a:pPr marL="0" indent="0" algn="just" fontAlgn="ctr">
              <a:spcBef>
                <a:spcPts val="700"/>
              </a:spcBef>
              <a:buNone/>
            </a:pPr>
            <a:r>
              <a:rPr lang="en-US" sz="1200" dirty="0"/>
              <a:t>Calcium (Ca), minimum		0.90%</a:t>
            </a:r>
          </a:p>
          <a:p>
            <a:pPr marL="0" indent="0" algn="just" fontAlgn="ctr">
              <a:spcBef>
                <a:spcPts val="700"/>
              </a:spcBef>
              <a:buNone/>
            </a:pPr>
            <a:r>
              <a:rPr lang="en-US" sz="1200" dirty="0"/>
              <a:t>Calcium (Ca), maximum 	1.20%</a:t>
            </a:r>
          </a:p>
          <a:p>
            <a:pPr marL="0" indent="0" algn="just" fontAlgn="ctr">
              <a:spcBef>
                <a:spcPts val="700"/>
              </a:spcBef>
              <a:buNone/>
            </a:pPr>
            <a:r>
              <a:rPr lang="en-US" sz="1200" dirty="0"/>
              <a:t>Phosphorus (P), minimum   	0.40%</a:t>
            </a:r>
          </a:p>
          <a:p>
            <a:pPr marL="0" indent="0" algn="just" fontAlgn="ctr">
              <a:spcBef>
                <a:spcPts val="700"/>
              </a:spcBef>
              <a:buNone/>
            </a:pPr>
            <a:r>
              <a:rPr lang="en-US" sz="1200" dirty="0"/>
              <a:t>Copper (Cu), minimum   </a:t>
            </a:r>
            <a:r>
              <a:rPr lang="is-IS" sz="1200" dirty="0"/>
              <a:t>	</a:t>
            </a:r>
            <a:r>
              <a:rPr lang="en-US" sz="1200" dirty="0"/>
              <a:t>20 ppm</a:t>
            </a:r>
          </a:p>
          <a:p>
            <a:pPr marL="0" indent="0" algn="just" fontAlgn="ctr">
              <a:spcBef>
                <a:spcPts val="700"/>
              </a:spcBef>
              <a:buNone/>
            </a:pPr>
            <a:r>
              <a:rPr lang="en-US" sz="1200" dirty="0"/>
              <a:t>Selenium (Se), minimum   </a:t>
            </a:r>
            <a:r>
              <a:rPr lang="is-IS" sz="1200" dirty="0"/>
              <a:t>	 </a:t>
            </a:r>
            <a:r>
              <a:rPr lang="en-US" sz="1200" dirty="0"/>
              <a:t>0.20 ppm</a:t>
            </a:r>
          </a:p>
          <a:p>
            <a:pPr marL="0" indent="0" algn="just" fontAlgn="ctr">
              <a:spcBef>
                <a:spcPts val="700"/>
              </a:spcBef>
              <a:buNone/>
            </a:pPr>
            <a:r>
              <a:rPr lang="en-US" sz="1200" dirty="0"/>
              <a:t>Zinc (Zn), minimum 		50 ppm</a:t>
            </a:r>
          </a:p>
          <a:p>
            <a:pPr marL="0" indent="0" algn="just" fontAlgn="ctr">
              <a:spcBef>
                <a:spcPts val="700"/>
              </a:spcBef>
              <a:buNone/>
            </a:pPr>
            <a:r>
              <a:rPr lang="en-US" sz="1200" dirty="0"/>
              <a:t>Vitamin A, minimum		3,000 IU/</a:t>
            </a:r>
            <a:r>
              <a:rPr lang="en-US" sz="1200" dirty="0" err="1"/>
              <a:t>lb</a:t>
            </a:r>
            <a:endParaRPr lang="en-US" sz="1200" dirty="0"/>
          </a:p>
          <a:p>
            <a:pPr marL="0" indent="0" algn="just" fontAlgn="ctr">
              <a:spcBef>
                <a:spcPts val="700"/>
              </a:spcBef>
              <a:buNone/>
            </a:pPr>
            <a:r>
              <a:rPr lang="en-US" sz="1200" dirty="0"/>
              <a:t>Vitamin D3, minimum		375 IU/</a:t>
            </a:r>
            <a:r>
              <a:rPr lang="en-US" sz="1200" dirty="0" err="1"/>
              <a:t>lb</a:t>
            </a:r>
            <a:endParaRPr lang="en-US" sz="1200" dirty="0"/>
          </a:p>
          <a:p>
            <a:pPr marL="0" indent="0" algn="just" fontAlgn="ctr">
              <a:spcBef>
                <a:spcPts val="700"/>
              </a:spcBef>
              <a:buNone/>
            </a:pPr>
            <a:r>
              <a:rPr lang="en-US" sz="1200" dirty="0"/>
              <a:t>Vitamin E, minimum		36 IU/</a:t>
            </a:r>
            <a:r>
              <a:rPr lang="en-US" sz="1200" dirty="0" err="1"/>
              <a:t>lb</a:t>
            </a:r>
            <a:r>
              <a:rPr lang="en-US" sz="1200" dirty="0"/>
              <a:t>	</a:t>
            </a:r>
          </a:p>
        </p:txBody>
      </p:sp>
      <p:sp>
        <p:nvSpPr>
          <p:cNvPr id="7" name="Content Placeholder 2"/>
          <p:cNvSpPr txBox="1">
            <a:spLocks/>
          </p:cNvSpPr>
          <p:nvPr/>
        </p:nvSpPr>
        <p:spPr>
          <a:xfrm>
            <a:off x="3261360" y="2531250"/>
            <a:ext cx="4975860" cy="4119090"/>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fontAlgn="ctr">
              <a:spcBef>
                <a:spcPts val="800"/>
              </a:spcBef>
              <a:buNone/>
            </a:pPr>
            <a:r>
              <a:rPr lang="en-US" sz="1200" b="1" dirty="0"/>
              <a:t>INGREDIENTS</a:t>
            </a:r>
            <a:endParaRPr lang="en-US" sz="1200" dirty="0"/>
          </a:p>
          <a:p>
            <a:pPr marL="0" indent="0">
              <a:buNone/>
            </a:pPr>
            <a:r>
              <a:rPr lang="en-US" sz="1200" dirty="0"/>
              <a:t>Whole oats, chopped yellow corn, cane molasses, soybean meal, calcium carbonate, </a:t>
            </a:r>
            <a:r>
              <a:rPr lang="en-US" sz="1200" dirty="0" err="1"/>
              <a:t>dicalcium</a:t>
            </a:r>
            <a:r>
              <a:rPr lang="en-US" sz="1200" dirty="0"/>
              <a:t> phosphate, salt, vitamin A supplement, vitamin D3 supplement, vitamin E supplement, vitamin B12 supplement, riboflavin supplement, niacin supplement, calcium </a:t>
            </a:r>
            <a:r>
              <a:rPr lang="en-US" sz="1200" dirty="0" err="1"/>
              <a:t>pantothenate</a:t>
            </a:r>
            <a:r>
              <a:rPr lang="en-US" sz="1200" dirty="0"/>
              <a:t>, choline chloride, folic acid, calcium </a:t>
            </a:r>
            <a:r>
              <a:rPr lang="en-US" sz="1200" dirty="0" err="1"/>
              <a:t>pantothenate</a:t>
            </a:r>
            <a:r>
              <a:rPr lang="en-US" sz="1200" dirty="0"/>
              <a:t>, choline chloride, folic acid, thiamine mononitrate, pyridoxine hydrochloride, biotin, sodium selenite, zinc sulfate, ferrous sulfate, manganese sulfate, copper sulfate, </a:t>
            </a:r>
            <a:r>
              <a:rPr lang="en-US" sz="1200" dirty="0" err="1"/>
              <a:t>ethylenediamine</a:t>
            </a:r>
            <a:r>
              <a:rPr lang="en-US" sz="1200" dirty="0"/>
              <a:t> </a:t>
            </a:r>
            <a:r>
              <a:rPr lang="en-US" sz="1200" dirty="0" err="1"/>
              <a:t>dihydroiodide</a:t>
            </a:r>
            <a:r>
              <a:rPr lang="en-US" sz="1200" dirty="0"/>
              <a:t>.</a:t>
            </a:r>
          </a:p>
          <a:p>
            <a:pPr marL="0" indent="0" fontAlgn="ctr">
              <a:buNone/>
            </a:pPr>
            <a:r>
              <a:rPr lang="en-US" sz="1200" b="1" dirty="0"/>
              <a:t>FEEDING DIRECTIONS</a:t>
            </a:r>
          </a:p>
          <a:p>
            <a:pPr marL="0" indent="0">
              <a:buNone/>
            </a:pPr>
            <a:r>
              <a:rPr lang="en-US" sz="1200" b="1" dirty="0"/>
              <a:t>HORSES: </a:t>
            </a:r>
            <a:r>
              <a:rPr lang="en-US" sz="1200" dirty="0"/>
              <a:t>The recommended feeding rate is shown in the chart below. Observe your horse over a period of time. The recommended feeding rates may be increased or decreased by 10% to keep your horse in the desired condition. Do not exceed more than 10% above the recommended rate. Do not feed free choice.</a:t>
            </a:r>
          </a:p>
          <a:p>
            <a:pPr marL="0" indent="0">
              <a:spcBef>
                <a:spcPts val="500"/>
              </a:spcBef>
              <a:buNone/>
            </a:pPr>
            <a:r>
              <a:rPr lang="en-US" sz="1200" b="1" dirty="0"/>
              <a:t>Wt. of Horse			600	800	1000	1200	1400</a:t>
            </a:r>
            <a:endParaRPr lang="en-US" sz="1200" dirty="0"/>
          </a:p>
          <a:p>
            <a:pPr marL="0" indent="0">
              <a:spcBef>
                <a:spcPts val="500"/>
              </a:spcBef>
              <a:buNone/>
            </a:pPr>
            <a:r>
              <a:rPr lang="en-US" sz="1200" dirty="0"/>
              <a:t>HAY/PASTURE (min. </a:t>
            </a:r>
            <a:r>
              <a:rPr lang="en-US" sz="1200" dirty="0" err="1"/>
              <a:t>lb</a:t>
            </a:r>
            <a:r>
              <a:rPr lang="en-US" sz="1200" dirty="0"/>
              <a:t>/day)	6	8	10	12	14</a:t>
            </a:r>
          </a:p>
          <a:p>
            <a:pPr marL="0" indent="0">
              <a:spcBef>
                <a:spcPts val="500"/>
              </a:spcBef>
              <a:buNone/>
            </a:pPr>
            <a:r>
              <a:rPr lang="en-US" sz="1200" dirty="0"/>
              <a:t>HEAVY DUTY “12” HORSE FEED</a:t>
            </a:r>
          </a:p>
          <a:p>
            <a:pPr marL="0" indent="0">
              <a:spcBef>
                <a:spcPts val="500"/>
              </a:spcBef>
              <a:buNone/>
            </a:pPr>
            <a:r>
              <a:rPr lang="en-US" sz="1200" dirty="0"/>
              <a:t>Maintenance Only (</a:t>
            </a:r>
            <a:r>
              <a:rPr lang="en-US" sz="1200" dirty="0" err="1"/>
              <a:t>lb</a:t>
            </a:r>
            <a:r>
              <a:rPr lang="en-US" sz="1200" dirty="0"/>
              <a:t>/day)	4	5	6	7	8</a:t>
            </a:r>
          </a:p>
          <a:p>
            <a:pPr marL="0" indent="0">
              <a:spcBef>
                <a:spcPts val="500"/>
              </a:spcBef>
              <a:buNone/>
            </a:pPr>
            <a:r>
              <a:rPr lang="en-US" sz="1200" dirty="0"/>
              <a:t>Light Work			5	7	9	11	12</a:t>
            </a:r>
          </a:p>
          <a:p>
            <a:pPr marL="0" indent="0">
              <a:spcBef>
                <a:spcPts val="500"/>
              </a:spcBef>
              <a:buNone/>
            </a:pPr>
            <a:r>
              <a:rPr lang="en-US" sz="1200" dirty="0"/>
              <a:t>Moderate Work	7		9	12	14	16</a:t>
            </a:r>
          </a:p>
          <a:p>
            <a:pPr marL="0" indent="0">
              <a:buNone/>
            </a:pPr>
            <a:r>
              <a:rPr lang="en-US" sz="1200" dirty="0"/>
              <a:t>Changes in feed or feeding rate should be made gradually over several days. Changes in feeding rate should not exceed 1 pound per head per day. Feed at regular times at least twice daily. If horse is hot, excited, or ill, delay feeding. Do not allow horse to over-consume or eat rapidly. An effective parasite control program is essential to your horse’s health. Observe your horse’s condition regularly. Consult your veterinarian if any problems arise.</a:t>
            </a:r>
          </a:p>
          <a:p>
            <a:pPr marL="0" indent="0" fontAlgn="ctr">
              <a:spcBef>
                <a:spcPts val="800"/>
              </a:spcBef>
              <a:buNone/>
            </a:pPr>
            <a:endParaRPr lang="en-US" sz="1200" dirty="0"/>
          </a:p>
        </p:txBody>
      </p:sp>
      <p:sp>
        <p:nvSpPr>
          <p:cNvPr id="8" name="Content Placeholder 2"/>
          <p:cNvSpPr txBox="1">
            <a:spLocks/>
          </p:cNvSpPr>
          <p:nvPr/>
        </p:nvSpPr>
        <p:spPr>
          <a:xfrm>
            <a:off x="655321" y="3550920"/>
            <a:ext cx="2537459" cy="297942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fontAlgn="ctr">
              <a:spcBef>
                <a:spcPts val="400"/>
              </a:spcBef>
              <a:buNone/>
            </a:pPr>
            <a:r>
              <a:rPr lang="en-US" sz="1100" b="1" dirty="0"/>
              <a:t>FEATURES</a:t>
            </a:r>
            <a:endParaRPr lang="en-US" sz="1100" dirty="0"/>
          </a:p>
          <a:p>
            <a:pPr fontAlgn="ctr">
              <a:spcBef>
                <a:spcPts val="400"/>
              </a:spcBef>
            </a:pPr>
            <a:r>
              <a:rPr lang="en-US" sz="1100" dirty="0"/>
              <a:t>1617 Kcal/</a:t>
            </a:r>
            <a:r>
              <a:rPr lang="en-US" sz="1100" dirty="0" err="1"/>
              <a:t>lb</a:t>
            </a:r>
            <a:endParaRPr lang="en-US" sz="1100" dirty="0"/>
          </a:p>
          <a:p>
            <a:pPr fontAlgn="ctr">
              <a:spcBef>
                <a:spcPts val="400"/>
              </a:spcBef>
            </a:pPr>
            <a:r>
              <a:rPr lang="en-US" sz="1100" dirty="0"/>
              <a:t>12% protein</a:t>
            </a:r>
          </a:p>
          <a:p>
            <a:pPr fontAlgn="ctr">
              <a:spcBef>
                <a:spcPts val="400"/>
              </a:spcBef>
            </a:pPr>
            <a:r>
              <a:rPr lang="en-US" sz="1100" dirty="0"/>
              <a:t>Oats and corn-based ration</a:t>
            </a:r>
          </a:p>
          <a:p>
            <a:pPr fontAlgn="ctr">
              <a:spcBef>
                <a:spcPts val="400"/>
              </a:spcBef>
            </a:pPr>
            <a:r>
              <a:rPr lang="en-US" sz="1100" dirty="0"/>
              <a:t>Vitamin and mineral fortified</a:t>
            </a:r>
          </a:p>
          <a:p>
            <a:pPr marL="0" indent="0" fontAlgn="ctr">
              <a:spcBef>
                <a:spcPts val="400"/>
              </a:spcBef>
              <a:buNone/>
            </a:pPr>
            <a:r>
              <a:rPr lang="en-US" sz="1100" b="1" dirty="0"/>
              <a:t>BENEFITS</a:t>
            </a:r>
            <a:endParaRPr lang="en-US" sz="1100" dirty="0"/>
          </a:p>
          <a:p>
            <a:pPr fontAlgn="ctr">
              <a:spcBef>
                <a:spcPts val="400"/>
              </a:spcBef>
            </a:pPr>
            <a:r>
              <a:rPr lang="en-US" sz="1100" dirty="0"/>
              <a:t>Molasses improves palatability.</a:t>
            </a:r>
          </a:p>
          <a:p>
            <a:pPr fontAlgn="ctr">
              <a:spcBef>
                <a:spcPts val="400"/>
              </a:spcBef>
            </a:pPr>
            <a:r>
              <a:rPr lang="en-US" sz="1100" dirty="0"/>
              <a:t>Maintains good body condition</a:t>
            </a:r>
          </a:p>
        </p:txBody>
      </p:sp>
      <p:sp>
        <p:nvSpPr>
          <p:cNvPr id="9" name="Content Placeholder 2"/>
          <p:cNvSpPr txBox="1">
            <a:spLocks/>
          </p:cNvSpPr>
          <p:nvPr/>
        </p:nvSpPr>
        <p:spPr>
          <a:xfrm>
            <a:off x="3070110" y="1367310"/>
            <a:ext cx="5807190" cy="46911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1200" dirty="0">
                <a:solidFill>
                  <a:schemeClr val="accent1"/>
                </a:solidFill>
              </a:rPr>
              <a:t>A vitamin fortified sweet feed formulated for the maintenance of active pleasure horses.</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3272" y="765841"/>
            <a:ext cx="1324752" cy="2649503"/>
          </a:xfrm>
          <a:prstGeom prst="rect">
            <a:avLst/>
          </a:prstGeom>
        </p:spPr>
      </p:pic>
      <p:sp>
        <p:nvSpPr>
          <p:cNvPr id="11" name="TextBox 10"/>
          <p:cNvSpPr txBox="1"/>
          <p:nvPr/>
        </p:nvSpPr>
        <p:spPr>
          <a:xfrm>
            <a:off x="10466477" y="476691"/>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spTree>
    <p:extLst>
      <p:ext uri="{BB962C8B-B14F-4D97-AF65-F5344CB8AC3E}">
        <p14:creationId xmlns:p14="http://schemas.microsoft.com/office/powerpoint/2010/main" val="19450674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9667" y="765841"/>
            <a:ext cx="7173033" cy="706964"/>
          </a:xfrm>
        </p:spPr>
        <p:txBody>
          <a:bodyPr/>
          <a:lstStyle/>
          <a:p>
            <a:r>
              <a:rPr lang="en-US" sz="3200" dirty="0"/>
              <a:t>1092 TRACK STAR 2</a:t>
            </a:r>
          </a:p>
        </p:txBody>
      </p:sp>
      <p:sp>
        <p:nvSpPr>
          <p:cNvPr id="6" name="Content Placeholder 2"/>
          <p:cNvSpPr>
            <a:spLocks noGrp="1"/>
          </p:cNvSpPr>
          <p:nvPr>
            <p:ph idx="1"/>
          </p:nvPr>
        </p:nvSpPr>
        <p:spPr>
          <a:xfrm>
            <a:off x="8359140" y="2531249"/>
            <a:ext cx="3383280" cy="4119090"/>
          </a:xfrm>
        </p:spPr>
        <p:txBody>
          <a:bodyPr>
            <a:noAutofit/>
          </a:bodyPr>
          <a:lstStyle/>
          <a:p>
            <a:pPr marL="0" indent="0" fontAlgn="ctr">
              <a:spcBef>
                <a:spcPts val="700"/>
              </a:spcBef>
              <a:buNone/>
            </a:pPr>
            <a:r>
              <a:rPr lang="en-US" sz="1200" b="1" dirty="0"/>
              <a:t>GUARANTEED ANALYSIS</a:t>
            </a:r>
            <a:endParaRPr lang="en-US" sz="1200" dirty="0"/>
          </a:p>
          <a:p>
            <a:pPr marL="0" indent="0" algn="just" fontAlgn="ctr">
              <a:spcBef>
                <a:spcPts val="700"/>
              </a:spcBef>
              <a:buNone/>
            </a:pPr>
            <a:r>
              <a:rPr lang="en-US" sz="1200" dirty="0"/>
              <a:t>Crude Protein, minimum		14.00%</a:t>
            </a:r>
          </a:p>
          <a:p>
            <a:pPr marL="0" indent="0" algn="just" fontAlgn="ctr">
              <a:spcBef>
                <a:spcPts val="700"/>
              </a:spcBef>
              <a:buNone/>
            </a:pPr>
            <a:r>
              <a:rPr lang="en-US" sz="1200" dirty="0"/>
              <a:t>Crude Fat, minimum 		7.00%</a:t>
            </a:r>
          </a:p>
          <a:p>
            <a:pPr marL="0" indent="0" algn="just" fontAlgn="ctr">
              <a:spcBef>
                <a:spcPts val="700"/>
              </a:spcBef>
              <a:buNone/>
            </a:pPr>
            <a:r>
              <a:rPr lang="en-US" sz="1200" dirty="0"/>
              <a:t>Crude Fiber, maximum 		7.00%</a:t>
            </a:r>
          </a:p>
          <a:p>
            <a:pPr marL="0" indent="0" algn="just" fontAlgn="ctr">
              <a:spcBef>
                <a:spcPts val="700"/>
              </a:spcBef>
              <a:buNone/>
            </a:pPr>
            <a:r>
              <a:rPr lang="en-US" sz="1200" dirty="0"/>
              <a:t>Calcium (Ca), minimum		0.60%</a:t>
            </a:r>
          </a:p>
          <a:p>
            <a:pPr marL="0" indent="0" algn="just" fontAlgn="ctr">
              <a:spcBef>
                <a:spcPts val="700"/>
              </a:spcBef>
              <a:buNone/>
            </a:pPr>
            <a:r>
              <a:rPr lang="en-US" sz="1200" dirty="0"/>
              <a:t>Calcium (Ca), maximum 	1.00%</a:t>
            </a:r>
          </a:p>
          <a:p>
            <a:pPr marL="0" indent="0" algn="just" fontAlgn="ctr">
              <a:spcBef>
                <a:spcPts val="700"/>
              </a:spcBef>
              <a:buNone/>
            </a:pPr>
            <a:r>
              <a:rPr lang="en-US" sz="1200" dirty="0"/>
              <a:t>Phosphorus (P), minimum   	0.50%</a:t>
            </a:r>
          </a:p>
          <a:p>
            <a:pPr marL="0" indent="0" algn="just" fontAlgn="ctr">
              <a:spcBef>
                <a:spcPts val="700"/>
              </a:spcBef>
              <a:buNone/>
            </a:pPr>
            <a:r>
              <a:rPr lang="en-US" sz="1200" dirty="0"/>
              <a:t>Copper (Cu), minimum   </a:t>
            </a:r>
            <a:r>
              <a:rPr lang="is-IS" sz="1200" dirty="0"/>
              <a:t>	</a:t>
            </a:r>
            <a:r>
              <a:rPr lang="en-US" sz="1200" dirty="0"/>
              <a:t>55 ppm</a:t>
            </a:r>
          </a:p>
          <a:p>
            <a:pPr marL="0" indent="0" algn="just" fontAlgn="ctr">
              <a:spcBef>
                <a:spcPts val="700"/>
              </a:spcBef>
              <a:buNone/>
            </a:pPr>
            <a:r>
              <a:rPr lang="en-US" sz="1200" dirty="0"/>
              <a:t>Selenium (Se), minimum   </a:t>
            </a:r>
            <a:r>
              <a:rPr lang="is-IS" sz="1200" dirty="0"/>
              <a:t>	</a:t>
            </a:r>
            <a:r>
              <a:rPr lang="en-US" sz="1200" dirty="0"/>
              <a:t>0.60 ppm</a:t>
            </a:r>
          </a:p>
          <a:p>
            <a:pPr marL="0" indent="0" algn="just" fontAlgn="ctr">
              <a:spcBef>
                <a:spcPts val="700"/>
              </a:spcBef>
              <a:buNone/>
            </a:pPr>
            <a:r>
              <a:rPr lang="en-US" sz="1200" dirty="0"/>
              <a:t>Zinc (Zn), minimum 		220 ppm</a:t>
            </a:r>
          </a:p>
          <a:p>
            <a:pPr marL="0" indent="0" algn="just" fontAlgn="ctr">
              <a:spcBef>
                <a:spcPts val="700"/>
              </a:spcBef>
              <a:buNone/>
            </a:pPr>
            <a:r>
              <a:rPr lang="en-US" sz="1200" dirty="0"/>
              <a:t>Vitamin A, minimum		5,000 IU/</a:t>
            </a:r>
            <a:r>
              <a:rPr lang="en-US" sz="1200" dirty="0" err="1"/>
              <a:t>lb</a:t>
            </a:r>
            <a:endParaRPr lang="en-US" sz="1200" dirty="0"/>
          </a:p>
          <a:p>
            <a:pPr marL="0" indent="0" algn="just" fontAlgn="ctr">
              <a:spcBef>
                <a:spcPts val="700"/>
              </a:spcBef>
              <a:buNone/>
            </a:pPr>
            <a:r>
              <a:rPr lang="en-US" sz="1200" dirty="0"/>
              <a:t>Vitamin D3, minimum		500 IU/</a:t>
            </a:r>
            <a:r>
              <a:rPr lang="en-US" sz="1200" dirty="0" err="1"/>
              <a:t>lb</a:t>
            </a:r>
            <a:endParaRPr lang="en-US" sz="1200" dirty="0"/>
          </a:p>
          <a:p>
            <a:pPr marL="0" indent="0" algn="just" fontAlgn="ctr">
              <a:spcBef>
                <a:spcPts val="700"/>
              </a:spcBef>
              <a:buNone/>
            </a:pPr>
            <a:r>
              <a:rPr lang="en-US" sz="1200" dirty="0"/>
              <a:t>Vitamin E, minimum		36 IU/</a:t>
            </a:r>
            <a:r>
              <a:rPr lang="en-US" sz="1200" dirty="0" err="1"/>
              <a:t>lb</a:t>
            </a:r>
            <a:r>
              <a:rPr lang="en-US" sz="1200" dirty="0"/>
              <a:t>	</a:t>
            </a:r>
          </a:p>
        </p:txBody>
      </p:sp>
      <p:sp>
        <p:nvSpPr>
          <p:cNvPr id="7" name="Content Placeholder 2"/>
          <p:cNvSpPr txBox="1">
            <a:spLocks/>
          </p:cNvSpPr>
          <p:nvPr/>
        </p:nvSpPr>
        <p:spPr>
          <a:xfrm>
            <a:off x="3345180" y="2531250"/>
            <a:ext cx="4922520" cy="3999090"/>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fontAlgn="ctr">
              <a:spcBef>
                <a:spcPts val="800"/>
              </a:spcBef>
              <a:buNone/>
            </a:pPr>
            <a:r>
              <a:rPr lang="en-US" sz="1200" b="1" dirty="0"/>
              <a:t>INGREDIENTS</a:t>
            </a:r>
            <a:endParaRPr lang="en-US" sz="1200" dirty="0"/>
          </a:p>
          <a:p>
            <a:pPr marL="0" indent="0">
              <a:spcBef>
                <a:spcPts val="500"/>
              </a:spcBef>
              <a:buNone/>
            </a:pPr>
            <a:r>
              <a:rPr lang="en-US" sz="1100" dirty="0"/>
              <a:t>Crimped oats, chopped yellow corn, cane molasses, soybean meal, wheat </a:t>
            </a:r>
            <a:r>
              <a:rPr lang="en-US" sz="1100" dirty="0" err="1"/>
              <a:t>middlings</a:t>
            </a:r>
            <a:r>
              <a:rPr lang="en-US" sz="1100" dirty="0"/>
              <a:t>, rice bran, soybean oil, soy lecithin, calcium carbonate, </a:t>
            </a:r>
            <a:r>
              <a:rPr lang="en-US" sz="1100" dirty="0" err="1"/>
              <a:t>dicalcium</a:t>
            </a:r>
            <a:r>
              <a:rPr lang="en-US" sz="1100" dirty="0"/>
              <a:t> phosphate, yeast culture, salt, dried </a:t>
            </a:r>
            <a:r>
              <a:rPr lang="en-US" sz="1100" i="1" dirty="0"/>
              <a:t>Lactobacillus acidophilus</a:t>
            </a:r>
            <a:r>
              <a:rPr lang="en-US" sz="1100" dirty="0"/>
              <a:t> fermentation product, dried </a:t>
            </a:r>
            <a:r>
              <a:rPr lang="en-US" sz="1100" i="1" dirty="0"/>
              <a:t>Streptococcus </a:t>
            </a:r>
            <a:r>
              <a:rPr lang="en-US" sz="1100" i="1" dirty="0" err="1"/>
              <a:t>faecium</a:t>
            </a:r>
            <a:r>
              <a:rPr lang="en-US" sz="1100" dirty="0"/>
              <a:t> fermentation product, dried </a:t>
            </a:r>
            <a:r>
              <a:rPr lang="en-US" sz="1100" i="1" dirty="0"/>
              <a:t>Aspergillus </a:t>
            </a:r>
            <a:r>
              <a:rPr lang="en-US" sz="1100" i="1" dirty="0" err="1"/>
              <a:t>oryzae</a:t>
            </a:r>
            <a:r>
              <a:rPr lang="en-US" sz="1100" dirty="0"/>
              <a:t> fermentation extract, dried </a:t>
            </a:r>
            <a:r>
              <a:rPr lang="en-US" sz="1100" i="1" dirty="0"/>
              <a:t>Aspergillus </a:t>
            </a:r>
            <a:r>
              <a:rPr lang="en-US" sz="1100" i="1" dirty="0" err="1"/>
              <a:t>niger</a:t>
            </a:r>
            <a:r>
              <a:rPr lang="en-US" sz="1100" dirty="0"/>
              <a:t> fermentation extract, vitamin A supplement, vitamin D3 supplement, vitamin E supplement, vitamin B12 supplement, riboflavin supplement, niacin supplement, calcium </a:t>
            </a:r>
            <a:r>
              <a:rPr lang="en-US" sz="1100" dirty="0" err="1"/>
              <a:t>pantothenate</a:t>
            </a:r>
            <a:r>
              <a:rPr lang="en-US" sz="1100" dirty="0"/>
              <a:t>, choline chloride, folic acid, thiamine mononitrate, pyridoxine hydrochloride, biotin, selenium yeast, zinc methionine complex, zinc sulfate, iron amino acid chelate, ferrous sulfate, manganese amino acid chelate, manganese sulfate, copper amino acid chelate, copper sulfate, </a:t>
            </a:r>
            <a:r>
              <a:rPr lang="en-US" sz="1100" dirty="0" err="1"/>
              <a:t>ethylenediamine</a:t>
            </a:r>
            <a:r>
              <a:rPr lang="en-US" sz="1100" dirty="0"/>
              <a:t> </a:t>
            </a:r>
            <a:r>
              <a:rPr lang="en-US" sz="1100" dirty="0" err="1"/>
              <a:t>dihydroiodide</a:t>
            </a:r>
            <a:r>
              <a:rPr lang="en-US" sz="1100" dirty="0"/>
              <a:t>.</a:t>
            </a:r>
          </a:p>
          <a:p>
            <a:pPr marL="0" indent="0">
              <a:spcBef>
                <a:spcPts val="500"/>
              </a:spcBef>
              <a:buNone/>
            </a:pPr>
            <a:r>
              <a:rPr lang="en-US" sz="1100" b="1" dirty="0"/>
              <a:t>FEEDING DIRECTIONS</a:t>
            </a:r>
            <a:endParaRPr lang="en-US" sz="1100" dirty="0"/>
          </a:p>
          <a:p>
            <a:pPr marL="0" indent="0">
              <a:spcBef>
                <a:spcPts val="500"/>
              </a:spcBef>
              <a:buNone/>
            </a:pPr>
            <a:r>
              <a:rPr lang="en-US" sz="1100" dirty="0"/>
              <a:t>The recommended feeding rate for TRACK STAR</a:t>
            </a:r>
            <a:r>
              <a:rPr lang="en-US" sz="1100" baseline="30000" dirty="0"/>
              <a:t>®</a:t>
            </a:r>
            <a:r>
              <a:rPr lang="en-US" sz="1100" dirty="0"/>
              <a:t> 2 is shown in the chart on the bag. Do not feed free choice. If you feed by dry measure, periodically weigh the feed to ensure that the proper amount is being fed. Observe the condition of your horse over a period of time. The recommended feeding rates may be increased or decreased by 10% to keep your horse in the desired condition. Do not exceed 10% above the recommended rate.</a:t>
            </a:r>
          </a:p>
          <a:p>
            <a:pPr marL="0" indent="0">
              <a:spcBef>
                <a:spcPts val="500"/>
              </a:spcBef>
              <a:buNone/>
            </a:pPr>
            <a:r>
              <a:rPr lang="en-US" sz="1100" dirty="0"/>
              <a:t>Changes in feed or feeding rate should be made gradually over several days. Changes in feeding rate should not exceed 1 pound per day. Feed at regular times at least twice daily. If horse is hot, excited, or ill, delay feeding. Do not allow horse to over-consume or eat rapidly.</a:t>
            </a:r>
          </a:p>
          <a:p>
            <a:pPr marL="0" indent="0">
              <a:spcBef>
                <a:spcPts val="500"/>
              </a:spcBef>
              <a:buNone/>
            </a:pPr>
            <a:r>
              <a:rPr lang="en-US" sz="1100" dirty="0"/>
              <a:t>An effective internal parasite control program is essential to your horse’s health. Observe your horse’s condition regularly. Consult your veterinarian if any problems arise.</a:t>
            </a:r>
          </a:p>
          <a:p>
            <a:pPr marL="0" indent="0" fontAlgn="ctr">
              <a:spcBef>
                <a:spcPts val="500"/>
              </a:spcBef>
              <a:buNone/>
            </a:pPr>
            <a:endParaRPr lang="en-US" sz="1100" dirty="0"/>
          </a:p>
        </p:txBody>
      </p:sp>
      <p:sp>
        <p:nvSpPr>
          <p:cNvPr id="8" name="Content Placeholder 2"/>
          <p:cNvSpPr txBox="1">
            <a:spLocks/>
          </p:cNvSpPr>
          <p:nvPr/>
        </p:nvSpPr>
        <p:spPr>
          <a:xfrm>
            <a:off x="556260" y="3525409"/>
            <a:ext cx="2880360" cy="312493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spcBef>
                <a:spcPts val="300"/>
              </a:spcBef>
              <a:buNone/>
            </a:pPr>
            <a:r>
              <a:rPr lang="en-US" sz="900" b="1" dirty="0">
                <a:latin typeface="Helvetica Condensed Medium" charset="0"/>
                <a:ea typeface="Helvetica Condensed Medium" charset="0"/>
                <a:cs typeface="Helvetica Condensed Medium" charset="0"/>
              </a:rPr>
              <a:t>FEATURES</a:t>
            </a:r>
          </a:p>
          <a:p>
            <a:pPr marL="0" indent="0">
              <a:spcBef>
                <a:spcPts val="300"/>
              </a:spcBef>
              <a:buNone/>
            </a:pPr>
            <a:r>
              <a:rPr lang="en-US" sz="900" dirty="0">
                <a:latin typeface="Helvetica Condensed Medium" charset="0"/>
                <a:ea typeface="Helvetica Condensed Medium" charset="0"/>
                <a:cs typeface="Helvetica Condensed Medium" charset="0"/>
              </a:rPr>
              <a:t>High energy-1677 Kcal/</a:t>
            </a:r>
            <a:r>
              <a:rPr lang="en-US" sz="900" dirty="0" err="1">
                <a:latin typeface="Helvetica Condensed Medium" charset="0"/>
                <a:ea typeface="Helvetica Condensed Medium" charset="0"/>
                <a:cs typeface="Helvetica Condensed Medium" charset="0"/>
              </a:rPr>
              <a:t>lb</a:t>
            </a:r>
            <a:r>
              <a:rPr lang="en-US" sz="900" dirty="0">
                <a:latin typeface="Helvetica Condensed Medium" charset="0"/>
                <a:ea typeface="Helvetica Condensed Medium" charset="0"/>
                <a:cs typeface="Helvetica Condensed Medium" charset="0"/>
              </a:rPr>
              <a:t>	  Added fat</a:t>
            </a:r>
          </a:p>
          <a:p>
            <a:pPr marL="0" indent="0">
              <a:spcBef>
                <a:spcPts val="300"/>
              </a:spcBef>
              <a:buNone/>
            </a:pPr>
            <a:r>
              <a:rPr lang="en-US" sz="900" dirty="0">
                <a:latin typeface="Helvetica Condensed Medium" charset="0"/>
                <a:ea typeface="Helvetica Condensed Medium" charset="0"/>
                <a:cs typeface="Helvetica Condensed Medium" charset="0"/>
              </a:rPr>
              <a:t>14% protein		  Chelated trace minerals</a:t>
            </a:r>
          </a:p>
          <a:p>
            <a:pPr marL="0" indent="0">
              <a:spcBef>
                <a:spcPts val="300"/>
              </a:spcBef>
              <a:buNone/>
            </a:pPr>
            <a:r>
              <a:rPr lang="en-US" sz="900" dirty="0">
                <a:latin typeface="Helvetica Condensed Medium" charset="0"/>
                <a:ea typeface="Helvetica Condensed Medium" charset="0"/>
                <a:cs typeface="Helvetica Condensed Medium" charset="0"/>
              </a:rPr>
              <a:t>Extra vitamins &amp; minerals	  Fortified with probiotics</a:t>
            </a:r>
          </a:p>
          <a:p>
            <a:pPr marL="0" indent="0">
              <a:spcBef>
                <a:spcPts val="300"/>
              </a:spcBef>
              <a:buNone/>
            </a:pPr>
            <a:r>
              <a:rPr lang="en-US" sz="900" dirty="0">
                <a:latin typeface="Helvetica Condensed Medium" charset="0"/>
                <a:ea typeface="Helvetica Condensed Medium" charset="0"/>
                <a:cs typeface="Helvetica Condensed Medium" charset="0"/>
              </a:rPr>
              <a:t>Organic selenium		  Pellets for added protein	    </a:t>
            </a:r>
          </a:p>
          <a:p>
            <a:pPr marL="0" indent="0">
              <a:buNone/>
            </a:pPr>
            <a:r>
              <a:rPr lang="en-US" sz="900" b="1" dirty="0">
                <a:latin typeface="Helvetica Condensed Medium" charset="0"/>
                <a:ea typeface="Helvetica Condensed Medium" charset="0"/>
                <a:cs typeface="Helvetica Condensed Medium" charset="0"/>
              </a:rPr>
              <a:t>BENEFITS</a:t>
            </a:r>
          </a:p>
          <a:p>
            <a:pPr marL="0" indent="0">
              <a:spcBef>
                <a:spcPts val="300"/>
              </a:spcBef>
              <a:buNone/>
            </a:pPr>
            <a:r>
              <a:rPr lang="en-US" sz="900" dirty="0">
                <a:latin typeface="Helvetica Condensed Medium" charset="0"/>
                <a:ea typeface="Helvetica Condensed Medium" charset="0"/>
                <a:cs typeface="Helvetica Condensed Medium" charset="0"/>
              </a:rPr>
              <a:t>Horses remain in top condition.</a:t>
            </a:r>
          </a:p>
          <a:p>
            <a:pPr marL="0" indent="0">
              <a:spcBef>
                <a:spcPts val="300"/>
              </a:spcBef>
              <a:buNone/>
            </a:pPr>
            <a:r>
              <a:rPr lang="en-US" sz="900" dirty="0">
                <a:latin typeface="Helvetica Condensed Medium" charset="0"/>
                <a:ea typeface="Helvetica Condensed Medium" charset="0"/>
                <a:cs typeface="Helvetica Condensed Medium" charset="0"/>
              </a:rPr>
              <a:t>Horses can’t sort ration -- full feed is consumed.</a:t>
            </a:r>
          </a:p>
          <a:p>
            <a:pPr marL="0" indent="0">
              <a:spcBef>
                <a:spcPts val="300"/>
              </a:spcBef>
              <a:buNone/>
            </a:pPr>
            <a:r>
              <a:rPr lang="en-US" sz="900" dirty="0">
                <a:latin typeface="Helvetica Condensed Medium" charset="0"/>
                <a:ea typeface="Helvetica Condensed Medium" charset="0"/>
                <a:cs typeface="Helvetica Condensed Medium" charset="0"/>
              </a:rPr>
              <a:t>Excellent ration for stallions and brood mares.</a:t>
            </a:r>
          </a:p>
          <a:p>
            <a:pPr marL="0" indent="0">
              <a:spcBef>
                <a:spcPts val="300"/>
              </a:spcBef>
              <a:buNone/>
            </a:pPr>
            <a:r>
              <a:rPr lang="en-US" sz="900" dirty="0">
                <a:latin typeface="Helvetica Condensed Medium" charset="0"/>
                <a:ea typeface="Helvetica Condensed Medium" charset="0"/>
                <a:cs typeface="Helvetica Condensed Medium" charset="0"/>
              </a:rPr>
              <a:t>Added fat increases caloric density.</a:t>
            </a:r>
          </a:p>
          <a:p>
            <a:pPr marL="0" indent="0">
              <a:spcBef>
                <a:spcPts val="300"/>
              </a:spcBef>
              <a:buNone/>
            </a:pPr>
            <a:r>
              <a:rPr lang="en-US" sz="900" dirty="0">
                <a:latin typeface="Helvetica Condensed Medium" charset="0"/>
                <a:ea typeface="Helvetica Condensed Medium" charset="0"/>
                <a:cs typeface="Helvetica Condensed Medium" charset="0"/>
              </a:rPr>
              <a:t>Chelated trace minerals improve availability.</a:t>
            </a:r>
          </a:p>
          <a:p>
            <a:pPr marL="0" indent="0">
              <a:spcBef>
                <a:spcPts val="300"/>
              </a:spcBef>
              <a:buNone/>
            </a:pPr>
            <a:r>
              <a:rPr lang="en-US" sz="900" dirty="0">
                <a:latin typeface="Helvetica Condensed Medium" charset="0"/>
                <a:ea typeface="Helvetica Condensed Medium" charset="0"/>
                <a:cs typeface="Helvetica Condensed Medium" charset="0"/>
              </a:rPr>
              <a:t>Beneficial microbes, yeast culture, and enzymes contained in the probiotics improve digestion, performance, and overall health.</a:t>
            </a:r>
          </a:p>
          <a:p>
            <a:pPr marL="0" indent="0">
              <a:spcBef>
                <a:spcPts val="300"/>
              </a:spcBef>
              <a:buNone/>
            </a:pPr>
            <a:r>
              <a:rPr lang="en-US" sz="900" dirty="0">
                <a:latin typeface="Helvetica Condensed Medium" charset="0"/>
                <a:ea typeface="Helvetica Condensed Medium" charset="0"/>
                <a:cs typeface="Helvetica Condensed Medium" charset="0"/>
              </a:rPr>
              <a:t>Organic selenium is more easily absorbed and retained for improved health and performance.</a:t>
            </a:r>
          </a:p>
          <a:p>
            <a:pPr marL="0" indent="0">
              <a:spcBef>
                <a:spcPts val="300"/>
              </a:spcBef>
              <a:buNone/>
            </a:pPr>
            <a:endParaRPr lang="en-US" sz="900" dirty="0"/>
          </a:p>
          <a:p>
            <a:pPr marL="0" indent="0">
              <a:spcBef>
                <a:spcPts val="300"/>
              </a:spcBef>
              <a:buNone/>
            </a:pPr>
            <a:endParaRPr lang="en-US" sz="900" dirty="0"/>
          </a:p>
        </p:txBody>
      </p:sp>
      <p:sp>
        <p:nvSpPr>
          <p:cNvPr id="9" name="Content Placeholder 2"/>
          <p:cNvSpPr txBox="1">
            <a:spLocks/>
          </p:cNvSpPr>
          <p:nvPr/>
        </p:nvSpPr>
        <p:spPr>
          <a:xfrm>
            <a:off x="3070110" y="1367310"/>
            <a:ext cx="5807190" cy="46911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1200" dirty="0">
                <a:solidFill>
                  <a:schemeClr val="accent1"/>
                </a:solidFill>
              </a:rPr>
              <a:t>Our state-of-the-art, vitamin fortified, balanced sweet feed for active performance and breeding horses.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7969" y="765841"/>
            <a:ext cx="1318824" cy="2637648"/>
          </a:xfrm>
          <a:prstGeom prst="rect">
            <a:avLst/>
          </a:prstGeom>
        </p:spPr>
      </p:pic>
      <p:sp>
        <p:nvSpPr>
          <p:cNvPr id="10" name="TextBox 9"/>
          <p:cNvSpPr txBox="1"/>
          <p:nvPr/>
        </p:nvSpPr>
        <p:spPr>
          <a:xfrm>
            <a:off x="10466477" y="476691"/>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spTree>
    <p:extLst>
      <p:ext uri="{BB962C8B-B14F-4D97-AF65-F5344CB8AC3E}">
        <p14:creationId xmlns:p14="http://schemas.microsoft.com/office/powerpoint/2010/main" val="1638285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33053" t="3056" r="29412" b="4107"/>
          <a:stretch/>
        </p:blipFill>
        <p:spPr>
          <a:xfrm>
            <a:off x="7950585" y="2307773"/>
            <a:ext cx="2591464" cy="4280173"/>
          </a:xfrm>
          <a:prstGeom prst="rect">
            <a:avLst/>
          </a:prstGeom>
        </p:spPr>
      </p:pic>
      <p:sp>
        <p:nvSpPr>
          <p:cNvPr id="2" name="Title 1"/>
          <p:cNvSpPr>
            <a:spLocks noGrp="1"/>
          </p:cNvSpPr>
          <p:nvPr>
            <p:ph type="title"/>
          </p:nvPr>
        </p:nvSpPr>
        <p:spPr/>
        <p:txBody>
          <a:bodyPr/>
          <a:lstStyle/>
          <a:p>
            <a:r>
              <a:rPr lang="en-US" dirty="0"/>
              <a:t>HORSE NUTRITION</a:t>
            </a:r>
          </a:p>
        </p:txBody>
      </p:sp>
      <p:sp>
        <p:nvSpPr>
          <p:cNvPr id="3" name="Content Placeholder 2"/>
          <p:cNvSpPr>
            <a:spLocks noGrp="1"/>
          </p:cNvSpPr>
          <p:nvPr>
            <p:ph idx="1"/>
          </p:nvPr>
        </p:nvSpPr>
        <p:spPr>
          <a:xfrm>
            <a:off x="894547" y="2111846"/>
            <a:ext cx="6854222" cy="4239490"/>
          </a:xfrm>
        </p:spPr>
        <p:txBody>
          <a:bodyPr>
            <a:noAutofit/>
          </a:bodyPr>
          <a:lstStyle/>
          <a:p>
            <a:pPr marL="0" indent="0">
              <a:lnSpc>
                <a:spcPct val="90000"/>
              </a:lnSpc>
              <a:buNone/>
            </a:pPr>
            <a:r>
              <a:rPr lang="en-US" altLang="en-US" sz="1600" b="1" dirty="0">
                <a:solidFill>
                  <a:schemeClr val="accent1"/>
                </a:solidFill>
              </a:rPr>
              <a:t>Introduction</a:t>
            </a:r>
          </a:p>
          <a:p>
            <a:pPr marL="0" indent="0">
              <a:lnSpc>
                <a:spcPct val="90000"/>
              </a:lnSpc>
              <a:buNone/>
            </a:pPr>
            <a:r>
              <a:rPr lang="en-US" altLang="en-US" sz="1400" dirty="0"/>
              <a:t>Non-Ruminant Herbivores</a:t>
            </a:r>
          </a:p>
          <a:p>
            <a:pPr>
              <a:lnSpc>
                <a:spcPct val="90000"/>
              </a:lnSpc>
            </a:pPr>
            <a:r>
              <a:rPr lang="en-US" altLang="en-US" sz="1400" dirty="0"/>
              <a:t>The equine digestive system is unique because it is designed to process small amounts of food frequently and convert them into nutrients that can be absorbed and produce energy.</a:t>
            </a:r>
          </a:p>
          <a:p>
            <a:pPr>
              <a:lnSpc>
                <a:spcPct val="90000"/>
              </a:lnSpc>
            </a:pPr>
            <a:r>
              <a:rPr lang="en-US" altLang="en-US" sz="1400" dirty="0"/>
              <a:t>The horse’s digestive system is more prone to problems than others. This is not due to poor design but is the result of humans changing what nature intended for the horse.  </a:t>
            </a:r>
          </a:p>
          <a:p>
            <a:pPr>
              <a:lnSpc>
                <a:spcPct val="90000"/>
              </a:lnSpc>
            </a:pPr>
            <a:r>
              <a:rPr lang="en-US" altLang="en-US" sz="1400" dirty="0"/>
              <a:t>A large portion of the horse’s diet is roughage.</a:t>
            </a:r>
          </a:p>
          <a:p>
            <a:pPr>
              <a:lnSpc>
                <a:spcPct val="90000"/>
              </a:lnSpc>
            </a:pPr>
            <a:r>
              <a:rPr lang="en-US" altLang="en-US" sz="1400" dirty="0"/>
              <a:t>Humans expect more out of horses than they can produce from eating forages alone.</a:t>
            </a:r>
          </a:p>
          <a:p>
            <a:pPr>
              <a:lnSpc>
                <a:spcPct val="90000"/>
              </a:lnSpc>
            </a:pPr>
            <a:r>
              <a:rPr lang="en-US" altLang="en-US" sz="1400" dirty="0"/>
              <a:t>We now have to supplement the forage with feed for the horses to reach their maximum potential.</a:t>
            </a:r>
          </a:p>
          <a:p>
            <a:pPr>
              <a:lnSpc>
                <a:spcPct val="90000"/>
              </a:lnSpc>
            </a:pPr>
            <a:r>
              <a:rPr lang="en-US" altLang="en-US" sz="1400" dirty="0"/>
              <a:t>To properly maximize the horse's potential, we must know what the nutrient requirements of the animal is.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905" y="5844672"/>
            <a:ext cx="2229322" cy="1013328"/>
          </a:xfrm>
          <a:prstGeom prst="rect">
            <a:avLst/>
          </a:prstGeom>
        </p:spPr>
      </p:pic>
      <p:sp>
        <p:nvSpPr>
          <p:cNvPr id="6" name="Rectangle 5"/>
          <p:cNvSpPr/>
          <p:nvPr/>
        </p:nvSpPr>
        <p:spPr>
          <a:xfrm>
            <a:off x="8615609" y="2365347"/>
            <a:ext cx="3194102" cy="1089529"/>
          </a:xfrm>
          <a:prstGeom prst="rect">
            <a:avLst/>
          </a:prstGeom>
        </p:spPr>
        <p:txBody>
          <a:bodyPr wrap="square">
            <a:spAutoFit/>
          </a:bodyPr>
          <a:lstStyle/>
          <a:p>
            <a:pPr lvl="1">
              <a:lnSpc>
                <a:spcPct val="90000"/>
              </a:lnSpc>
            </a:pPr>
            <a:r>
              <a:rPr lang="en-US" altLang="en-US" b="1" dirty="0">
                <a:solidFill>
                  <a:schemeClr val="accent1"/>
                </a:solidFill>
              </a:rPr>
              <a:t>Reproduction</a:t>
            </a:r>
          </a:p>
          <a:p>
            <a:pPr lvl="1">
              <a:lnSpc>
                <a:spcPct val="90000"/>
              </a:lnSpc>
            </a:pPr>
            <a:r>
              <a:rPr lang="en-US" altLang="en-US" b="1" dirty="0">
                <a:solidFill>
                  <a:schemeClr val="accent1"/>
                </a:solidFill>
              </a:rPr>
              <a:t>     Speed</a:t>
            </a:r>
          </a:p>
          <a:p>
            <a:pPr lvl="1">
              <a:lnSpc>
                <a:spcPct val="90000"/>
              </a:lnSpc>
            </a:pPr>
            <a:r>
              <a:rPr lang="en-US" altLang="en-US" b="1" dirty="0">
                <a:solidFill>
                  <a:schemeClr val="accent1"/>
                </a:solidFill>
              </a:rPr>
              <a:t>          Growth</a:t>
            </a:r>
          </a:p>
          <a:p>
            <a:pPr lvl="1">
              <a:lnSpc>
                <a:spcPct val="90000"/>
              </a:lnSpc>
            </a:pPr>
            <a:r>
              <a:rPr lang="en-US" altLang="en-US" b="1" dirty="0">
                <a:solidFill>
                  <a:schemeClr val="accent1"/>
                </a:solidFill>
              </a:rPr>
              <a:t>               Attractiveness</a:t>
            </a:r>
          </a:p>
        </p:txBody>
      </p:sp>
      <p:sp>
        <p:nvSpPr>
          <p:cNvPr id="9" name="TextBox 8"/>
          <p:cNvSpPr txBox="1"/>
          <p:nvPr/>
        </p:nvSpPr>
        <p:spPr>
          <a:xfrm>
            <a:off x="10466477" y="506919"/>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spTree>
    <p:extLst>
      <p:ext uri="{BB962C8B-B14F-4D97-AF65-F5344CB8AC3E}">
        <p14:creationId xmlns:p14="http://schemas.microsoft.com/office/powerpoint/2010/main" val="107785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9667" y="765841"/>
            <a:ext cx="7173033" cy="706964"/>
          </a:xfrm>
        </p:spPr>
        <p:txBody>
          <a:bodyPr/>
          <a:lstStyle/>
          <a:p>
            <a:r>
              <a:rPr lang="en-US" sz="3200" dirty="0"/>
              <a:t>1093 TRACK STAR 3</a:t>
            </a:r>
          </a:p>
        </p:txBody>
      </p:sp>
      <p:sp>
        <p:nvSpPr>
          <p:cNvPr id="6" name="Content Placeholder 2"/>
          <p:cNvSpPr>
            <a:spLocks noGrp="1"/>
          </p:cNvSpPr>
          <p:nvPr>
            <p:ph idx="1"/>
          </p:nvPr>
        </p:nvSpPr>
        <p:spPr>
          <a:xfrm>
            <a:off x="8359140" y="2531249"/>
            <a:ext cx="3383280" cy="4119090"/>
          </a:xfrm>
        </p:spPr>
        <p:txBody>
          <a:bodyPr>
            <a:noAutofit/>
          </a:bodyPr>
          <a:lstStyle/>
          <a:p>
            <a:pPr marL="0" indent="0" fontAlgn="ctr">
              <a:spcBef>
                <a:spcPts val="700"/>
              </a:spcBef>
              <a:buNone/>
            </a:pPr>
            <a:r>
              <a:rPr lang="en-US" sz="1200" b="1" dirty="0"/>
              <a:t>GUARANTEED ANALYSIS</a:t>
            </a:r>
            <a:endParaRPr lang="en-US" sz="1200" dirty="0"/>
          </a:p>
          <a:p>
            <a:pPr marL="0" indent="0" algn="just" fontAlgn="ctr">
              <a:spcBef>
                <a:spcPts val="700"/>
              </a:spcBef>
              <a:buNone/>
            </a:pPr>
            <a:r>
              <a:rPr lang="en-US" sz="1200" dirty="0"/>
              <a:t>Crude Protein, minimum		16.00%</a:t>
            </a:r>
          </a:p>
          <a:p>
            <a:pPr marL="0" indent="0" algn="just" fontAlgn="ctr">
              <a:spcBef>
                <a:spcPts val="700"/>
              </a:spcBef>
              <a:buNone/>
            </a:pPr>
            <a:r>
              <a:rPr lang="en-US" sz="1200" dirty="0"/>
              <a:t>Crude Fat, minimum 		7.00%</a:t>
            </a:r>
          </a:p>
          <a:p>
            <a:pPr marL="0" indent="0" algn="just" fontAlgn="ctr">
              <a:spcBef>
                <a:spcPts val="700"/>
              </a:spcBef>
              <a:buNone/>
            </a:pPr>
            <a:r>
              <a:rPr lang="en-US" sz="1200" dirty="0"/>
              <a:t>Crude Fiber, maximum 		7.00%</a:t>
            </a:r>
          </a:p>
          <a:p>
            <a:pPr marL="0" indent="0" algn="just" fontAlgn="ctr">
              <a:spcBef>
                <a:spcPts val="700"/>
              </a:spcBef>
              <a:buNone/>
            </a:pPr>
            <a:r>
              <a:rPr lang="en-US" sz="1200" dirty="0"/>
              <a:t>Calcium (Ca), minimum		0.60%</a:t>
            </a:r>
          </a:p>
          <a:p>
            <a:pPr marL="0" indent="0" algn="just" fontAlgn="ctr">
              <a:spcBef>
                <a:spcPts val="700"/>
              </a:spcBef>
              <a:buNone/>
            </a:pPr>
            <a:r>
              <a:rPr lang="en-US" sz="1200" dirty="0"/>
              <a:t>Calcium (Ca), maximum 	1.00%</a:t>
            </a:r>
          </a:p>
          <a:p>
            <a:pPr marL="0" indent="0" algn="just" fontAlgn="ctr">
              <a:spcBef>
                <a:spcPts val="700"/>
              </a:spcBef>
              <a:buNone/>
            </a:pPr>
            <a:r>
              <a:rPr lang="en-US" sz="1200" dirty="0"/>
              <a:t>Phosphorus (P), minimum   	0.60%</a:t>
            </a:r>
          </a:p>
          <a:p>
            <a:pPr marL="0" indent="0" algn="just" fontAlgn="ctr">
              <a:spcBef>
                <a:spcPts val="700"/>
              </a:spcBef>
              <a:buNone/>
            </a:pPr>
            <a:r>
              <a:rPr lang="en-US" sz="1200" dirty="0"/>
              <a:t>Copper (Cu), minimum   </a:t>
            </a:r>
            <a:r>
              <a:rPr lang="is-IS" sz="1200" dirty="0"/>
              <a:t>	</a:t>
            </a:r>
            <a:r>
              <a:rPr lang="en-US" sz="1200" dirty="0"/>
              <a:t>55 ppm</a:t>
            </a:r>
          </a:p>
          <a:p>
            <a:pPr marL="0" indent="0" algn="just" fontAlgn="ctr">
              <a:spcBef>
                <a:spcPts val="700"/>
              </a:spcBef>
              <a:buNone/>
            </a:pPr>
            <a:r>
              <a:rPr lang="en-US" sz="1200" dirty="0"/>
              <a:t>Selenium (Se), minimum   </a:t>
            </a:r>
            <a:r>
              <a:rPr lang="is-IS" sz="1200" dirty="0"/>
              <a:t>	</a:t>
            </a:r>
            <a:r>
              <a:rPr lang="en-US" sz="1200" dirty="0"/>
              <a:t>0.60 ppm</a:t>
            </a:r>
          </a:p>
          <a:p>
            <a:pPr marL="0" indent="0" algn="just" fontAlgn="ctr">
              <a:spcBef>
                <a:spcPts val="700"/>
              </a:spcBef>
              <a:buNone/>
            </a:pPr>
            <a:r>
              <a:rPr lang="en-US" sz="1200" dirty="0"/>
              <a:t>Zinc (Zn), minimum 		220 ppm</a:t>
            </a:r>
          </a:p>
          <a:p>
            <a:pPr marL="0" indent="0" algn="just" fontAlgn="ctr">
              <a:spcBef>
                <a:spcPts val="700"/>
              </a:spcBef>
              <a:buNone/>
            </a:pPr>
            <a:r>
              <a:rPr lang="en-US" sz="1200" dirty="0"/>
              <a:t>Vitamin A, minimum		5,000 IU/</a:t>
            </a:r>
            <a:r>
              <a:rPr lang="en-US" sz="1200" dirty="0" err="1"/>
              <a:t>lb</a:t>
            </a:r>
            <a:endParaRPr lang="en-US" sz="1200" dirty="0"/>
          </a:p>
          <a:p>
            <a:pPr marL="0" indent="0" algn="just" fontAlgn="ctr">
              <a:spcBef>
                <a:spcPts val="700"/>
              </a:spcBef>
              <a:buNone/>
            </a:pPr>
            <a:r>
              <a:rPr lang="en-US" sz="1200" dirty="0"/>
              <a:t>Vitamin D3, minimum		500 IU/</a:t>
            </a:r>
            <a:r>
              <a:rPr lang="en-US" sz="1200" dirty="0" err="1"/>
              <a:t>lb</a:t>
            </a:r>
            <a:endParaRPr lang="en-US" sz="1200" dirty="0"/>
          </a:p>
          <a:p>
            <a:pPr marL="0" indent="0" algn="just" fontAlgn="ctr">
              <a:spcBef>
                <a:spcPts val="700"/>
              </a:spcBef>
              <a:buNone/>
            </a:pPr>
            <a:r>
              <a:rPr lang="en-US" sz="1200" dirty="0"/>
              <a:t>Vitamin E, minimum		36 IU/</a:t>
            </a:r>
            <a:r>
              <a:rPr lang="en-US" sz="1200" dirty="0" err="1"/>
              <a:t>lb</a:t>
            </a:r>
            <a:r>
              <a:rPr lang="en-US" sz="1200" dirty="0"/>
              <a:t>	</a:t>
            </a:r>
          </a:p>
        </p:txBody>
      </p:sp>
      <p:sp>
        <p:nvSpPr>
          <p:cNvPr id="7" name="Content Placeholder 2"/>
          <p:cNvSpPr txBox="1">
            <a:spLocks/>
          </p:cNvSpPr>
          <p:nvPr/>
        </p:nvSpPr>
        <p:spPr>
          <a:xfrm>
            <a:off x="3345180" y="2531250"/>
            <a:ext cx="4922520" cy="4060050"/>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fontAlgn="ctr">
              <a:spcBef>
                <a:spcPts val="800"/>
              </a:spcBef>
              <a:buNone/>
            </a:pPr>
            <a:r>
              <a:rPr lang="en-US" sz="1200" b="1" dirty="0"/>
              <a:t>INGREDIENTS</a:t>
            </a:r>
            <a:endParaRPr lang="en-US" sz="1200" dirty="0"/>
          </a:p>
          <a:p>
            <a:pPr marL="0" indent="0">
              <a:buNone/>
            </a:pPr>
            <a:r>
              <a:rPr lang="en-US" sz="1100" dirty="0"/>
              <a:t>Crimped oats, chopped yellow corn, cane molasses, soybean meal, wheat </a:t>
            </a:r>
            <a:r>
              <a:rPr lang="en-US" sz="1100" dirty="0" err="1"/>
              <a:t>middlings</a:t>
            </a:r>
            <a:r>
              <a:rPr lang="en-US" sz="1100" dirty="0"/>
              <a:t>, rice bran, soybean oil, soy lecithin, calcium carbonate, </a:t>
            </a:r>
            <a:r>
              <a:rPr lang="en-US" sz="1100" dirty="0" err="1"/>
              <a:t>dicalcium</a:t>
            </a:r>
            <a:r>
              <a:rPr lang="en-US" sz="1100" dirty="0"/>
              <a:t> phosphate, yeast culture, salt, dried </a:t>
            </a:r>
            <a:r>
              <a:rPr lang="en-US" sz="1100" i="1" dirty="0"/>
              <a:t>Lactobacillus acidophilus</a:t>
            </a:r>
            <a:r>
              <a:rPr lang="en-US" sz="1100" dirty="0"/>
              <a:t> fermentation product, dried </a:t>
            </a:r>
            <a:r>
              <a:rPr lang="en-US" sz="1100" i="1" dirty="0"/>
              <a:t>Streptococcus </a:t>
            </a:r>
            <a:r>
              <a:rPr lang="en-US" sz="1100" i="1" dirty="0" err="1"/>
              <a:t>faecium</a:t>
            </a:r>
            <a:r>
              <a:rPr lang="en-US" sz="1100" dirty="0"/>
              <a:t> fermentation product, dried </a:t>
            </a:r>
            <a:r>
              <a:rPr lang="en-US" sz="1100" i="1" dirty="0"/>
              <a:t>Aspergillus </a:t>
            </a:r>
            <a:r>
              <a:rPr lang="en-US" sz="1100" i="1" dirty="0" err="1"/>
              <a:t>oryzae</a:t>
            </a:r>
            <a:r>
              <a:rPr lang="en-US" sz="1100" dirty="0"/>
              <a:t> fermentation extract, dried </a:t>
            </a:r>
            <a:r>
              <a:rPr lang="en-US" sz="1100" i="1" dirty="0"/>
              <a:t>Aspergillus </a:t>
            </a:r>
            <a:r>
              <a:rPr lang="en-US" sz="1100" i="1" dirty="0" err="1"/>
              <a:t>niger</a:t>
            </a:r>
            <a:r>
              <a:rPr lang="en-US" sz="1100" dirty="0"/>
              <a:t> fermentation extract, vitamin A supplement, vitamin D3 supplement, vitamin E supplement, vitamin B12 supplement, riboflavin supplement, niacin supplement, calcium </a:t>
            </a:r>
            <a:r>
              <a:rPr lang="en-US" sz="1100" dirty="0" err="1"/>
              <a:t>pantothenate</a:t>
            </a:r>
            <a:r>
              <a:rPr lang="en-US" sz="1100" dirty="0"/>
              <a:t>, choline chloride, folic acid, thiamine mononitrate, pyridoxine hydrochloride, biotin, selenium yeast, zinc methionine complex, zinc sulfate, iron amino acid chelate, ferrous sulfate, manganese amino acid chelate, manganese sulfate, copper amino acid chelate, copper sulfate, </a:t>
            </a:r>
            <a:r>
              <a:rPr lang="en-US" sz="1100" dirty="0" err="1"/>
              <a:t>ethylenediamine</a:t>
            </a:r>
            <a:r>
              <a:rPr lang="en-US" sz="1100" dirty="0"/>
              <a:t> </a:t>
            </a:r>
            <a:r>
              <a:rPr lang="en-US" sz="1100" dirty="0" err="1"/>
              <a:t>dihydroiodide</a:t>
            </a:r>
            <a:r>
              <a:rPr lang="en-US" sz="1100" dirty="0"/>
              <a:t>.</a:t>
            </a:r>
          </a:p>
          <a:p>
            <a:pPr marL="0" indent="0">
              <a:buNone/>
            </a:pPr>
            <a:r>
              <a:rPr lang="en-US" sz="1100" b="1" dirty="0"/>
              <a:t>FEEDING DIRECTIONS</a:t>
            </a:r>
            <a:endParaRPr lang="en-US" sz="1100" dirty="0"/>
          </a:p>
          <a:p>
            <a:pPr marL="0" indent="0">
              <a:buNone/>
            </a:pPr>
            <a:r>
              <a:rPr lang="en-US" sz="1100" dirty="0"/>
              <a:t>The recommended feeding rate for TRACK STAR</a:t>
            </a:r>
            <a:r>
              <a:rPr lang="en-US" sz="1100" baseline="30000" dirty="0"/>
              <a:t>®</a:t>
            </a:r>
            <a:r>
              <a:rPr lang="en-US" sz="1100" dirty="0"/>
              <a:t> 3 is shown in the chart on the bag. Do not feed free choice. If you feed by dry measure, periodically weigh the feed to ensure that the proper amount is being fed. Observe the condition of your horse over a period of time. The recommended feeding rates may be increased or decreased by 10% to keep your horse in the desired condition. Do not exceed 10% above the recommended rate.</a:t>
            </a:r>
          </a:p>
          <a:p>
            <a:pPr marL="0" indent="0">
              <a:buNone/>
            </a:pPr>
            <a:r>
              <a:rPr lang="en-US" sz="1100" dirty="0"/>
              <a:t>Changes in feed or feeding rate should be made gradually over several days. Changes in feeding rate should not exceed 1 pound per day. Feed at regular times at least twice daily. If horse is hot, excited, or ill, delay feeding. Do not allow horse to over-consume or eat rapidly.</a:t>
            </a:r>
          </a:p>
          <a:p>
            <a:pPr marL="0" indent="0">
              <a:buNone/>
            </a:pPr>
            <a:r>
              <a:rPr lang="en-US" sz="1100" dirty="0"/>
              <a:t>An effective internal parasite control program is essential to your horse’s health. Observe your horse’s condition regularly. Consult your veterinarian if any problems arise.</a:t>
            </a:r>
          </a:p>
          <a:p>
            <a:pPr marL="0" indent="0" fontAlgn="ctr">
              <a:spcBef>
                <a:spcPts val="500"/>
              </a:spcBef>
              <a:buNone/>
            </a:pPr>
            <a:endParaRPr lang="en-US" sz="1100" dirty="0"/>
          </a:p>
        </p:txBody>
      </p:sp>
      <p:sp>
        <p:nvSpPr>
          <p:cNvPr id="8" name="Content Placeholder 2"/>
          <p:cNvSpPr txBox="1">
            <a:spLocks/>
          </p:cNvSpPr>
          <p:nvPr/>
        </p:nvSpPr>
        <p:spPr>
          <a:xfrm>
            <a:off x="556260" y="3525409"/>
            <a:ext cx="2880360" cy="306589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spcBef>
                <a:spcPts val="300"/>
              </a:spcBef>
              <a:buNone/>
            </a:pPr>
            <a:r>
              <a:rPr lang="en-US" sz="900" b="1" dirty="0">
                <a:latin typeface="Helvetica Condensed Medium" charset="0"/>
                <a:ea typeface="Helvetica Condensed Medium" charset="0"/>
                <a:cs typeface="Helvetica Condensed Medium" charset="0"/>
              </a:rPr>
              <a:t>FEATURES</a:t>
            </a:r>
          </a:p>
          <a:p>
            <a:pPr marL="0" indent="0">
              <a:spcBef>
                <a:spcPts val="300"/>
              </a:spcBef>
              <a:buNone/>
            </a:pPr>
            <a:r>
              <a:rPr lang="en-US" sz="900" dirty="0">
                <a:latin typeface="Helvetica Condensed Medium" charset="0"/>
                <a:ea typeface="Helvetica Condensed Medium" charset="0"/>
                <a:cs typeface="Helvetica Condensed Medium" charset="0"/>
              </a:rPr>
              <a:t>High energy-1669 Kcal/</a:t>
            </a:r>
            <a:r>
              <a:rPr lang="en-US" sz="900" dirty="0" err="1">
                <a:latin typeface="Helvetica Condensed Medium" charset="0"/>
                <a:ea typeface="Helvetica Condensed Medium" charset="0"/>
                <a:cs typeface="Helvetica Condensed Medium" charset="0"/>
              </a:rPr>
              <a:t>lb</a:t>
            </a:r>
            <a:r>
              <a:rPr lang="en-US" sz="900" dirty="0">
                <a:latin typeface="Helvetica Condensed Medium" charset="0"/>
                <a:ea typeface="Helvetica Condensed Medium" charset="0"/>
                <a:cs typeface="Helvetica Condensed Medium" charset="0"/>
              </a:rPr>
              <a:t>	   Added fat</a:t>
            </a:r>
          </a:p>
          <a:p>
            <a:pPr marL="0" indent="0">
              <a:spcBef>
                <a:spcPts val="300"/>
              </a:spcBef>
              <a:buNone/>
            </a:pPr>
            <a:r>
              <a:rPr lang="en-US" sz="900" dirty="0">
                <a:latin typeface="Helvetica Condensed Medium" charset="0"/>
                <a:ea typeface="Helvetica Condensed Medium" charset="0"/>
                <a:cs typeface="Helvetica Condensed Medium" charset="0"/>
              </a:rPr>
              <a:t>16% protein		   Chelated trace minerals</a:t>
            </a:r>
          </a:p>
          <a:p>
            <a:pPr marL="0" indent="0">
              <a:spcBef>
                <a:spcPts val="300"/>
              </a:spcBef>
              <a:buNone/>
            </a:pPr>
            <a:r>
              <a:rPr lang="en-US" sz="900" dirty="0">
                <a:latin typeface="Helvetica Condensed Medium" charset="0"/>
                <a:ea typeface="Helvetica Condensed Medium" charset="0"/>
                <a:cs typeface="Helvetica Condensed Medium" charset="0"/>
              </a:rPr>
              <a:t>Extra vitamins &amp; minerals	   Fortified with probiotics</a:t>
            </a:r>
          </a:p>
          <a:p>
            <a:pPr marL="0" indent="0">
              <a:spcBef>
                <a:spcPts val="300"/>
              </a:spcBef>
              <a:buNone/>
            </a:pPr>
            <a:r>
              <a:rPr lang="en-US" sz="900" dirty="0">
                <a:latin typeface="Helvetica Condensed Medium" charset="0"/>
                <a:ea typeface="Helvetica Condensed Medium" charset="0"/>
                <a:cs typeface="Helvetica Condensed Medium" charset="0"/>
              </a:rPr>
              <a:t>Pellets for added protein       Organic selenium</a:t>
            </a:r>
          </a:p>
          <a:p>
            <a:pPr marL="0" indent="0">
              <a:buNone/>
            </a:pPr>
            <a:r>
              <a:rPr lang="en-US" sz="900" b="1" dirty="0">
                <a:latin typeface="Helvetica Condensed Medium" charset="0"/>
                <a:ea typeface="Helvetica Condensed Medium" charset="0"/>
                <a:cs typeface="Helvetica Condensed Medium" charset="0"/>
              </a:rPr>
              <a:t>BENEFITS</a:t>
            </a:r>
          </a:p>
          <a:p>
            <a:pPr marL="0" indent="0">
              <a:spcBef>
                <a:spcPts val="300"/>
              </a:spcBef>
              <a:buNone/>
            </a:pPr>
            <a:r>
              <a:rPr lang="en-US" sz="900" dirty="0">
                <a:latin typeface="Helvetica Condensed Medium" charset="0"/>
                <a:ea typeface="Helvetica Condensed Medium" charset="0"/>
                <a:cs typeface="Helvetica Condensed Medium" charset="0"/>
              </a:rPr>
              <a:t>Mares remain in top condition while nursing foals.</a:t>
            </a:r>
          </a:p>
          <a:p>
            <a:pPr marL="0" indent="0">
              <a:spcBef>
                <a:spcPts val="300"/>
              </a:spcBef>
              <a:buNone/>
            </a:pPr>
            <a:r>
              <a:rPr lang="en-US" sz="900" dirty="0">
                <a:latin typeface="Helvetica Condensed Medium" charset="0"/>
                <a:ea typeface="Helvetica Condensed Medium" charset="0"/>
                <a:cs typeface="Helvetica Condensed Medium" charset="0"/>
              </a:rPr>
              <a:t>Extra vitamins and minerals for brood mares and foals.</a:t>
            </a:r>
          </a:p>
          <a:p>
            <a:pPr marL="0" indent="0">
              <a:spcBef>
                <a:spcPts val="300"/>
              </a:spcBef>
              <a:buNone/>
            </a:pPr>
            <a:r>
              <a:rPr lang="en-US" sz="900" dirty="0">
                <a:latin typeface="Helvetica Condensed Medium" charset="0"/>
                <a:ea typeface="Helvetica Condensed Medium" charset="0"/>
                <a:cs typeface="Helvetica Condensed Medium" charset="0"/>
              </a:rPr>
              <a:t>Low fiber benefits mares in late gestation.</a:t>
            </a:r>
          </a:p>
          <a:p>
            <a:pPr marL="0" indent="0">
              <a:spcBef>
                <a:spcPts val="300"/>
              </a:spcBef>
              <a:buNone/>
            </a:pPr>
            <a:r>
              <a:rPr lang="en-US" sz="900" dirty="0">
                <a:latin typeface="Helvetica Condensed Medium" charset="0"/>
                <a:ea typeface="Helvetica Condensed Medium" charset="0"/>
                <a:cs typeface="Helvetica Condensed Medium" charset="0"/>
              </a:rPr>
              <a:t>Excellent feed for breeding stallions.</a:t>
            </a:r>
          </a:p>
          <a:p>
            <a:pPr marL="0" indent="0">
              <a:spcBef>
                <a:spcPts val="300"/>
              </a:spcBef>
              <a:buNone/>
            </a:pPr>
            <a:r>
              <a:rPr lang="en-US" sz="900" dirty="0">
                <a:latin typeface="Helvetica Condensed Medium" charset="0"/>
                <a:ea typeface="Helvetica Condensed Medium" charset="0"/>
                <a:cs typeface="Helvetica Condensed Medium" charset="0"/>
              </a:rPr>
              <a:t>Added fat increased caloric density.</a:t>
            </a:r>
          </a:p>
          <a:p>
            <a:pPr marL="0" indent="0">
              <a:spcBef>
                <a:spcPts val="300"/>
              </a:spcBef>
              <a:buNone/>
            </a:pPr>
            <a:r>
              <a:rPr lang="en-US" sz="900" dirty="0">
                <a:latin typeface="Helvetica Condensed Medium" charset="0"/>
                <a:ea typeface="Helvetica Condensed Medium" charset="0"/>
                <a:cs typeface="Helvetica Condensed Medium" charset="0"/>
              </a:rPr>
              <a:t>Chelated trace minerals improve availability.</a:t>
            </a:r>
          </a:p>
          <a:p>
            <a:pPr marL="0" indent="0">
              <a:spcBef>
                <a:spcPts val="300"/>
              </a:spcBef>
              <a:buNone/>
            </a:pPr>
            <a:r>
              <a:rPr lang="en-US" sz="900" dirty="0">
                <a:latin typeface="Helvetica Condensed Medium" charset="0"/>
                <a:ea typeface="Helvetica Condensed Medium" charset="0"/>
                <a:cs typeface="Helvetica Condensed Medium" charset="0"/>
              </a:rPr>
              <a:t>Beneficial microbes, yeast culture, and enzymes contained in the probiotics improve digestion, performance, and overall health.</a:t>
            </a:r>
          </a:p>
          <a:p>
            <a:pPr marL="0" indent="0">
              <a:spcBef>
                <a:spcPts val="300"/>
              </a:spcBef>
              <a:buNone/>
            </a:pPr>
            <a:r>
              <a:rPr lang="en-US" sz="900" dirty="0">
                <a:latin typeface="Helvetica Condensed Medium" charset="0"/>
                <a:ea typeface="Helvetica Condensed Medium" charset="0"/>
                <a:cs typeface="Helvetica Condensed Medium" charset="0"/>
              </a:rPr>
              <a:t>Organic selenium is more easily absorbed and retained for improved health and performance.</a:t>
            </a:r>
          </a:p>
          <a:p>
            <a:pPr marL="0" indent="0">
              <a:spcBef>
                <a:spcPts val="300"/>
              </a:spcBef>
              <a:buNone/>
            </a:pPr>
            <a:endParaRPr lang="en-US" sz="900" dirty="0"/>
          </a:p>
          <a:p>
            <a:pPr marL="0" indent="0">
              <a:spcBef>
                <a:spcPts val="300"/>
              </a:spcBef>
              <a:buNone/>
            </a:pPr>
            <a:endParaRPr lang="en-US" sz="900" dirty="0"/>
          </a:p>
        </p:txBody>
      </p:sp>
      <p:sp>
        <p:nvSpPr>
          <p:cNvPr id="9" name="Content Placeholder 2"/>
          <p:cNvSpPr txBox="1">
            <a:spLocks/>
          </p:cNvSpPr>
          <p:nvPr/>
        </p:nvSpPr>
        <p:spPr>
          <a:xfrm>
            <a:off x="3070110" y="1367310"/>
            <a:ext cx="5807190" cy="46911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1200" dirty="0">
                <a:solidFill>
                  <a:schemeClr val="accent1"/>
                </a:solidFill>
              </a:rPr>
              <a:t>Our state-of-the-art, vitamin fortified, balanced sweet feed formulated especially for brood mares and foals.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7969" y="765841"/>
            <a:ext cx="1318824" cy="2637648"/>
          </a:xfrm>
          <a:prstGeom prst="rect">
            <a:avLst/>
          </a:prstGeom>
        </p:spPr>
      </p:pic>
      <p:sp>
        <p:nvSpPr>
          <p:cNvPr id="10" name="TextBox 9"/>
          <p:cNvSpPr txBox="1"/>
          <p:nvPr/>
        </p:nvSpPr>
        <p:spPr>
          <a:xfrm>
            <a:off x="10466477" y="476691"/>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spTree>
    <p:extLst>
      <p:ext uri="{BB962C8B-B14F-4D97-AF65-F5344CB8AC3E}">
        <p14:creationId xmlns:p14="http://schemas.microsoft.com/office/powerpoint/2010/main" val="2080638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9667" y="765841"/>
            <a:ext cx="7173033" cy="706964"/>
          </a:xfrm>
        </p:spPr>
        <p:txBody>
          <a:bodyPr/>
          <a:lstStyle/>
          <a:p>
            <a:r>
              <a:rPr lang="en-US" sz="3200" dirty="0"/>
              <a:t>1021 TRACK STAR WITH BEET PULP</a:t>
            </a:r>
          </a:p>
        </p:txBody>
      </p:sp>
      <p:sp>
        <p:nvSpPr>
          <p:cNvPr id="6" name="Content Placeholder 2"/>
          <p:cNvSpPr>
            <a:spLocks noGrp="1"/>
          </p:cNvSpPr>
          <p:nvPr>
            <p:ph idx="1"/>
          </p:nvPr>
        </p:nvSpPr>
        <p:spPr>
          <a:xfrm>
            <a:off x="8359140" y="2531249"/>
            <a:ext cx="3383280" cy="4119090"/>
          </a:xfrm>
        </p:spPr>
        <p:txBody>
          <a:bodyPr>
            <a:noAutofit/>
          </a:bodyPr>
          <a:lstStyle/>
          <a:p>
            <a:pPr marL="0" indent="0" fontAlgn="ctr">
              <a:spcBef>
                <a:spcPts val="700"/>
              </a:spcBef>
              <a:buNone/>
            </a:pPr>
            <a:r>
              <a:rPr lang="en-US" sz="1200" b="1" dirty="0"/>
              <a:t>GUARANTEED ANALYSIS</a:t>
            </a:r>
            <a:endParaRPr lang="en-US" sz="1200" dirty="0"/>
          </a:p>
          <a:p>
            <a:pPr marL="0" indent="0" algn="just" fontAlgn="ctr">
              <a:spcBef>
                <a:spcPts val="700"/>
              </a:spcBef>
              <a:buNone/>
            </a:pPr>
            <a:r>
              <a:rPr lang="en-US" sz="1200" dirty="0"/>
              <a:t>Crude Protein, minimum		12.00%</a:t>
            </a:r>
          </a:p>
          <a:p>
            <a:pPr marL="0" indent="0" algn="just" fontAlgn="ctr">
              <a:spcBef>
                <a:spcPts val="700"/>
              </a:spcBef>
              <a:buNone/>
            </a:pPr>
            <a:r>
              <a:rPr lang="en-US" sz="1200" dirty="0"/>
              <a:t>Crude Fat, minimum 		8.00%</a:t>
            </a:r>
          </a:p>
          <a:p>
            <a:pPr marL="0" indent="0" algn="just" fontAlgn="ctr">
              <a:spcBef>
                <a:spcPts val="700"/>
              </a:spcBef>
              <a:buNone/>
            </a:pPr>
            <a:r>
              <a:rPr lang="en-US" sz="1200" dirty="0"/>
              <a:t>Crude Fiber, maximum 		12.00%</a:t>
            </a:r>
          </a:p>
          <a:p>
            <a:pPr marL="0" indent="0" algn="just" fontAlgn="ctr">
              <a:spcBef>
                <a:spcPts val="700"/>
              </a:spcBef>
              <a:buNone/>
            </a:pPr>
            <a:r>
              <a:rPr lang="en-US" sz="1200" dirty="0"/>
              <a:t>Calcium (Ca), minimum		0.90%</a:t>
            </a:r>
          </a:p>
          <a:p>
            <a:pPr marL="0" indent="0" algn="just" fontAlgn="ctr">
              <a:spcBef>
                <a:spcPts val="700"/>
              </a:spcBef>
              <a:buNone/>
            </a:pPr>
            <a:r>
              <a:rPr lang="en-US" sz="1200" dirty="0"/>
              <a:t>Calcium (Ca), maximum 	1.20%</a:t>
            </a:r>
          </a:p>
          <a:p>
            <a:pPr marL="0" indent="0" algn="just" fontAlgn="ctr">
              <a:spcBef>
                <a:spcPts val="700"/>
              </a:spcBef>
              <a:buNone/>
            </a:pPr>
            <a:r>
              <a:rPr lang="en-US" sz="1200" dirty="0"/>
              <a:t>Phosphorus (P), minimum   	0.50%</a:t>
            </a:r>
          </a:p>
          <a:p>
            <a:pPr marL="0" indent="0" algn="just" fontAlgn="ctr">
              <a:spcBef>
                <a:spcPts val="700"/>
              </a:spcBef>
              <a:buNone/>
            </a:pPr>
            <a:r>
              <a:rPr lang="en-US" sz="1200" dirty="0"/>
              <a:t>Copper (Cu), minimum   </a:t>
            </a:r>
            <a:r>
              <a:rPr lang="is-IS" sz="1200" dirty="0"/>
              <a:t>	</a:t>
            </a:r>
            <a:r>
              <a:rPr lang="en-US" sz="1200" dirty="0"/>
              <a:t>55 ppm</a:t>
            </a:r>
          </a:p>
          <a:p>
            <a:pPr marL="0" indent="0" algn="just" fontAlgn="ctr">
              <a:spcBef>
                <a:spcPts val="700"/>
              </a:spcBef>
              <a:buNone/>
            </a:pPr>
            <a:r>
              <a:rPr lang="en-US" sz="1200" dirty="0"/>
              <a:t>Selenium (Se), minimum   </a:t>
            </a:r>
            <a:r>
              <a:rPr lang="is-IS" sz="1200" dirty="0"/>
              <a:t>	</a:t>
            </a:r>
            <a:r>
              <a:rPr lang="en-US" sz="1200" dirty="0"/>
              <a:t>0.60 ppm</a:t>
            </a:r>
          </a:p>
          <a:p>
            <a:pPr marL="0" indent="0" algn="just" fontAlgn="ctr">
              <a:spcBef>
                <a:spcPts val="700"/>
              </a:spcBef>
              <a:buNone/>
            </a:pPr>
            <a:r>
              <a:rPr lang="en-US" sz="1200" dirty="0"/>
              <a:t>Zinc (Zn), minimum 		220 ppm</a:t>
            </a:r>
          </a:p>
          <a:p>
            <a:pPr marL="0" indent="0" algn="just" fontAlgn="ctr">
              <a:spcBef>
                <a:spcPts val="700"/>
              </a:spcBef>
              <a:buNone/>
            </a:pPr>
            <a:r>
              <a:rPr lang="en-US" sz="1200" dirty="0"/>
              <a:t>Vitamin A, minimum		5,000 IU/</a:t>
            </a:r>
            <a:r>
              <a:rPr lang="en-US" sz="1200" dirty="0" err="1"/>
              <a:t>lb</a:t>
            </a:r>
            <a:endParaRPr lang="en-US" sz="1200" dirty="0"/>
          </a:p>
          <a:p>
            <a:pPr marL="0" indent="0" algn="just" fontAlgn="ctr">
              <a:spcBef>
                <a:spcPts val="700"/>
              </a:spcBef>
              <a:buNone/>
            </a:pPr>
            <a:r>
              <a:rPr lang="en-US" sz="1200" dirty="0"/>
              <a:t>Vitamin D3, minimum		500 IU/</a:t>
            </a:r>
            <a:r>
              <a:rPr lang="en-US" sz="1200" dirty="0" err="1"/>
              <a:t>lb</a:t>
            </a:r>
            <a:endParaRPr lang="en-US" sz="1200" dirty="0"/>
          </a:p>
          <a:p>
            <a:pPr marL="0" indent="0" algn="just" fontAlgn="ctr">
              <a:spcBef>
                <a:spcPts val="700"/>
              </a:spcBef>
              <a:buNone/>
            </a:pPr>
            <a:r>
              <a:rPr lang="en-US" sz="1200" dirty="0"/>
              <a:t>Vitamin E, minimum		36 IU/</a:t>
            </a:r>
            <a:r>
              <a:rPr lang="en-US" sz="1200" dirty="0" err="1"/>
              <a:t>lb</a:t>
            </a:r>
            <a:r>
              <a:rPr lang="en-US" sz="1200" dirty="0"/>
              <a:t>	</a:t>
            </a:r>
          </a:p>
        </p:txBody>
      </p:sp>
      <p:sp>
        <p:nvSpPr>
          <p:cNvPr id="7" name="Content Placeholder 2"/>
          <p:cNvSpPr txBox="1">
            <a:spLocks/>
          </p:cNvSpPr>
          <p:nvPr/>
        </p:nvSpPr>
        <p:spPr>
          <a:xfrm>
            <a:off x="3345180" y="2531250"/>
            <a:ext cx="4922520" cy="4060050"/>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fontAlgn="ctr">
              <a:spcBef>
                <a:spcPts val="800"/>
              </a:spcBef>
              <a:buNone/>
            </a:pPr>
            <a:r>
              <a:rPr lang="en-US" sz="1200" b="1" dirty="0"/>
              <a:t>INGREDIENTS</a:t>
            </a:r>
            <a:endParaRPr lang="en-US" sz="1200" dirty="0"/>
          </a:p>
          <a:p>
            <a:pPr marL="0" indent="0">
              <a:buNone/>
            </a:pPr>
            <a:r>
              <a:rPr lang="en-US" sz="1100" dirty="0"/>
              <a:t>Crimped oats, shredded beet pulp (15%), chopped yellow corn, cane molasses, soybean meal, wheat </a:t>
            </a:r>
            <a:r>
              <a:rPr lang="en-US" sz="1100" dirty="0" err="1"/>
              <a:t>middlings</a:t>
            </a:r>
            <a:r>
              <a:rPr lang="en-US" sz="1100" dirty="0"/>
              <a:t>, rice bran, corn oil, soy lecithin, calcium carbonate, </a:t>
            </a:r>
            <a:r>
              <a:rPr lang="en-US" sz="1100" dirty="0" err="1"/>
              <a:t>dicalcium</a:t>
            </a:r>
            <a:r>
              <a:rPr lang="en-US" sz="1100" dirty="0"/>
              <a:t> phosphate, salt, vitamin A supplement, vitamin D3 supplement, vitamin E supplement, vitamin B12 supplement, riboflavin supplement, niacin supplement, calcium </a:t>
            </a:r>
            <a:r>
              <a:rPr lang="en-US" sz="1100" dirty="0" err="1"/>
              <a:t>pantothenate</a:t>
            </a:r>
            <a:r>
              <a:rPr lang="en-US" sz="1100" dirty="0"/>
              <a:t>, choline chloride, folic acid, thiamine mononitrate, pyridoxine hydrochloride, biotin, selenium yeast, zinc methionine complex, zinc sulfate, iron amino acid chelate, ferrous sulfate, manganese amino acid chelate, manganese sulfate, copper amino acid chelate, copper sulfate, </a:t>
            </a:r>
            <a:r>
              <a:rPr lang="en-US" sz="1100" dirty="0" err="1"/>
              <a:t>ethylenediamine</a:t>
            </a:r>
            <a:r>
              <a:rPr lang="en-US" sz="1100" dirty="0"/>
              <a:t> </a:t>
            </a:r>
            <a:r>
              <a:rPr lang="en-US" sz="1100" dirty="0" err="1"/>
              <a:t>dihydroiodide</a:t>
            </a:r>
            <a:r>
              <a:rPr lang="en-US" sz="1100" dirty="0"/>
              <a:t>.</a:t>
            </a:r>
          </a:p>
          <a:p>
            <a:pPr marL="0" indent="0">
              <a:buNone/>
            </a:pPr>
            <a:r>
              <a:rPr lang="en-US" sz="1100" b="1" dirty="0"/>
              <a:t>FEEDING DIRECTIONS</a:t>
            </a:r>
            <a:endParaRPr lang="en-US" sz="1100" dirty="0"/>
          </a:p>
          <a:p>
            <a:pPr marL="0" indent="0">
              <a:buNone/>
            </a:pPr>
            <a:r>
              <a:rPr lang="en-US" sz="1100" dirty="0"/>
              <a:t>The recommended feeding rate for TRACK STAR</a:t>
            </a:r>
            <a:r>
              <a:rPr lang="en-US" sz="1100" baseline="30000" dirty="0"/>
              <a:t>®</a:t>
            </a:r>
            <a:r>
              <a:rPr lang="en-US" sz="1100" dirty="0"/>
              <a:t> WITH BEET PULP is shown in the chart on the bag. Do not feed free choice. If you feed by dry measure, periodically weigh the feed to ensure that the proper amount is being fed. Observe the condition of your horse over a period of time. The recommended feeding rates may be increased or decreased by 10% to keep your horse in the desired condition. Do not exceed 10% above the recommended rate.</a:t>
            </a:r>
          </a:p>
          <a:p>
            <a:pPr marL="0" indent="0">
              <a:buNone/>
            </a:pPr>
            <a:r>
              <a:rPr lang="en-US" sz="1100" dirty="0"/>
              <a:t>Changes in feed or feeding rate should be made gradually over several days. Changes in feeding rate should not exceed 1 pound per day. Feed at regular times at least twice daily. If horse is hot, excited, or ill, delay feeding. Do not allow horse to over-consume or eat rapidly.</a:t>
            </a:r>
          </a:p>
          <a:p>
            <a:pPr marL="0" indent="0">
              <a:buNone/>
            </a:pPr>
            <a:r>
              <a:rPr lang="en-US" sz="1100" dirty="0"/>
              <a:t>An effective internal parasite control program is essential to your horse’s health. Observe your horse’s condition regularly. Consult your veterinarian if any problems arise.</a:t>
            </a:r>
          </a:p>
          <a:p>
            <a:pPr marL="0" indent="0" fontAlgn="ctr">
              <a:spcBef>
                <a:spcPts val="500"/>
              </a:spcBef>
              <a:buNone/>
            </a:pPr>
            <a:endParaRPr lang="en-US" sz="1100" dirty="0"/>
          </a:p>
        </p:txBody>
      </p:sp>
      <p:sp>
        <p:nvSpPr>
          <p:cNvPr id="8" name="Content Placeholder 2"/>
          <p:cNvSpPr txBox="1">
            <a:spLocks/>
          </p:cNvSpPr>
          <p:nvPr/>
        </p:nvSpPr>
        <p:spPr>
          <a:xfrm>
            <a:off x="556260" y="3454513"/>
            <a:ext cx="2880360" cy="313678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spcBef>
                <a:spcPts val="300"/>
              </a:spcBef>
              <a:buNone/>
            </a:pPr>
            <a:r>
              <a:rPr lang="en-US" sz="900" b="1" dirty="0">
                <a:latin typeface="Helvetica Condensed Medium" charset="0"/>
                <a:ea typeface="Helvetica Condensed Medium" charset="0"/>
                <a:cs typeface="Helvetica Condensed Medium" charset="0"/>
              </a:rPr>
              <a:t>FEATURES</a:t>
            </a:r>
          </a:p>
          <a:p>
            <a:pPr marL="0" indent="0">
              <a:spcBef>
                <a:spcPts val="300"/>
              </a:spcBef>
              <a:buNone/>
            </a:pPr>
            <a:r>
              <a:rPr lang="en-US" sz="900" dirty="0">
                <a:latin typeface="Helvetica Condensed Medium" charset="0"/>
                <a:ea typeface="Helvetica Condensed Medium" charset="0"/>
                <a:cs typeface="Helvetica Condensed Medium" charset="0"/>
              </a:rPr>
              <a:t>1576 Kcal/</a:t>
            </a:r>
            <a:r>
              <a:rPr lang="en-US" sz="900" dirty="0" err="1">
                <a:latin typeface="Helvetica Condensed Medium" charset="0"/>
                <a:ea typeface="Helvetica Condensed Medium" charset="0"/>
                <a:cs typeface="Helvetica Condensed Medium" charset="0"/>
              </a:rPr>
              <a:t>lb</a:t>
            </a:r>
            <a:r>
              <a:rPr lang="en-US" sz="900" dirty="0">
                <a:latin typeface="Helvetica Condensed Medium" charset="0"/>
                <a:ea typeface="Helvetica Condensed Medium" charset="0"/>
                <a:cs typeface="Helvetica Condensed Medium" charset="0"/>
              </a:rPr>
              <a:t>	   	  Organic selenium</a:t>
            </a:r>
          </a:p>
          <a:p>
            <a:pPr marL="0" indent="0">
              <a:spcBef>
                <a:spcPts val="300"/>
              </a:spcBef>
              <a:buNone/>
            </a:pPr>
            <a:r>
              <a:rPr lang="en-US" sz="900" dirty="0">
                <a:latin typeface="Helvetica Condensed Medium" charset="0"/>
                <a:ea typeface="Helvetica Condensed Medium" charset="0"/>
                <a:cs typeface="Helvetica Condensed Medium" charset="0"/>
              </a:rPr>
              <a:t>12% protein		  15% shredded beet pulp</a:t>
            </a:r>
          </a:p>
          <a:p>
            <a:pPr marL="0" indent="0">
              <a:spcBef>
                <a:spcPts val="300"/>
              </a:spcBef>
              <a:buNone/>
            </a:pPr>
            <a:r>
              <a:rPr lang="en-US" sz="900" dirty="0">
                <a:latin typeface="Helvetica Condensed Medium" charset="0"/>
                <a:ea typeface="Helvetica Condensed Medium" charset="0"/>
                <a:cs typeface="Helvetica Condensed Medium" charset="0"/>
              </a:rPr>
              <a:t>Added vegetable oil	  Vitamin fortified</a:t>
            </a:r>
          </a:p>
          <a:p>
            <a:pPr marL="0" indent="0">
              <a:spcBef>
                <a:spcPts val="300"/>
              </a:spcBef>
              <a:buNone/>
            </a:pPr>
            <a:r>
              <a:rPr lang="en-US" sz="900" dirty="0">
                <a:latin typeface="Helvetica Condensed Medium" charset="0"/>
                <a:ea typeface="Helvetica Condensed Medium" charset="0"/>
                <a:cs typeface="Helvetica Condensed Medium" charset="0"/>
              </a:rPr>
              <a:t>Chelated trace minerals	</a:t>
            </a:r>
          </a:p>
          <a:p>
            <a:pPr marL="0" indent="0">
              <a:buNone/>
            </a:pPr>
            <a:r>
              <a:rPr lang="en-US" sz="900" b="1" dirty="0">
                <a:latin typeface="Helvetica Condensed Medium" charset="0"/>
                <a:ea typeface="Helvetica Condensed Medium" charset="0"/>
                <a:cs typeface="Helvetica Condensed Medium" charset="0"/>
              </a:rPr>
              <a:t>BENEFITS</a:t>
            </a:r>
          </a:p>
          <a:p>
            <a:pPr marL="0" indent="0">
              <a:spcBef>
                <a:spcPts val="300"/>
              </a:spcBef>
              <a:buNone/>
            </a:pPr>
            <a:r>
              <a:rPr lang="en-US" sz="900" dirty="0">
                <a:latin typeface="Helvetica Condensed Medium" charset="0"/>
                <a:ea typeface="Helvetica Condensed Medium" charset="0"/>
                <a:cs typeface="Helvetica Condensed Medium" charset="0"/>
              </a:rPr>
              <a:t>High caloric content with added fiber improves overall performance with reduced risk of digestive upset.</a:t>
            </a:r>
          </a:p>
          <a:p>
            <a:pPr marL="0" indent="0">
              <a:spcBef>
                <a:spcPts val="300"/>
              </a:spcBef>
              <a:buNone/>
            </a:pPr>
            <a:r>
              <a:rPr lang="en-US" sz="900" dirty="0">
                <a:latin typeface="Helvetica Condensed Medium" charset="0"/>
                <a:ea typeface="Helvetica Condensed Medium" charset="0"/>
                <a:cs typeface="Helvetica Condensed Medium" charset="0"/>
              </a:rPr>
              <a:t>Added oil maintains blood glucose levels for performance and endurance.</a:t>
            </a:r>
          </a:p>
          <a:p>
            <a:pPr marL="0" indent="0">
              <a:spcBef>
                <a:spcPts val="300"/>
              </a:spcBef>
              <a:buNone/>
            </a:pPr>
            <a:r>
              <a:rPr lang="en-US" sz="900" dirty="0">
                <a:latin typeface="Helvetica Condensed Medium" charset="0"/>
                <a:ea typeface="Helvetica Condensed Medium" charset="0"/>
                <a:cs typeface="Helvetica Condensed Medium" charset="0"/>
              </a:rPr>
              <a:t>Reduced lactic acid and accumulation in the muscles for improved recovery time after exercise.</a:t>
            </a:r>
          </a:p>
          <a:p>
            <a:pPr marL="0" indent="0">
              <a:spcBef>
                <a:spcPts val="300"/>
              </a:spcBef>
              <a:buNone/>
            </a:pPr>
            <a:r>
              <a:rPr lang="en-US" sz="900" dirty="0">
                <a:latin typeface="Helvetica Condensed Medium" charset="0"/>
                <a:ea typeface="Helvetica Condensed Medium" charset="0"/>
                <a:cs typeface="Helvetica Condensed Medium" charset="0"/>
              </a:rPr>
              <a:t>Chelated trace minerals and organic selenium are more easily absorbed and retained for improved health.</a:t>
            </a:r>
          </a:p>
          <a:p>
            <a:pPr marL="0" indent="0">
              <a:spcBef>
                <a:spcPts val="300"/>
              </a:spcBef>
              <a:buNone/>
            </a:pPr>
            <a:r>
              <a:rPr lang="en-US" sz="900" dirty="0">
                <a:latin typeface="Helvetica Condensed Medium" charset="0"/>
                <a:ea typeface="Helvetica Condensed Medium" charset="0"/>
                <a:cs typeface="Helvetica Condensed Medium" charset="0"/>
              </a:rPr>
              <a:t>Fortified with vitamin E to maintain muscle health and performance in working horses.</a:t>
            </a:r>
          </a:p>
          <a:p>
            <a:pPr marL="0" indent="0">
              <a:spcBef>
                <a:spcPts val="300"/>
              </a:spcBef>
              <a:buNone/>
            </a:pPr>
            <a:r>
              <a:rPr lang="en-US" sz="900" dirty="0">
                <a:latin typeface="Helvetica Condensed Medium" charset="0"/>
                <a:ea typeface="Helvetica Condensed Medium" charset="0"/>
                <a:cs typeface="Helvetica Condensed Medium" charset="0"/>
              </a:rPr>
              <a:t>Molasses and vegetable oil maximizes palatability.</a:t>
            </a:r>
          </a:p>
          <a:p>
            <a:pPr marL="0" indent="0">
              <a:spcBef>
                <a:spcPts val="300"/>
              </a:spcBef>
              <a:buNone/>
            </a:pPr>
            <a:endParaRPr lang="en-US" sz="900" dirty="0"/>
          </a:p>
          <a:p>
            <a:pPr marL="0" indent="0">
              <a:spcBef>
                <a:spcPts val="300"/>
              </a:spcBef>
              <a:buNone/>
            </a:pPr>
            <a:endParaRPr lang="en-US" sz="900" dirty="0"/>
          </a:p>
        </p:txBody>
      </p:sp>
      <p:sp>
        <p:nvSpPr>
          <p:cNvPr id="9" name="Content Placeholder 2"/>
          <p:cNvSpPr txBox="1">
            <a:spLocks/>
          </p:cNvSpPr>
          <p:nvPr/>
        </p:nvSpPr>
        <p:spPr>
          <a:xfrm>
            <a:off x="3070110" y="1367310"/>
            <a:ext cx="5807190" cy="46911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1200" dirty="0">
                <a:solidFill>
                  <a:schemeClr val="accent1"/>
                </a:solidFill>
              </a:rPr>
              <a:t>A high energy sweet feed containing shredded beet pulp formulated for speed and endurance in performance horses while minimizing the occurrence of digestive upset.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7969" y="765841"/>
            <a:ext cx="1318824" cy="2637648"/>
          </a:xfrm>
          <a:prstGeom prst="rect">
            <a:avLst/>
          </a:prstGeom>
        </p:spPr>
      </p:pic>
      <p:sp>
        <p:nvSpPr>
          <p:cNvPr id="10" name="TextBox 9"/>
          <p:cNvSpPr txBox="1"/>
          <p:nvPr/>
        </p:nvSpPr>
        <p:spPr>
          <a:xfrm>
            <a:off x="10466477" y="476691"/>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spTree>
    <p:extLst>
      <p:ext uri="{BB962C8B-B14F-4D97-AF65-F5344CB8AC3E}">
        <p14:creationId xmlns:p14="http://schemas.microsoft.com/office/powerpoint/2010/main" val="1669720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437" y="5622561"/>
            <a:ext cx="2321743" cy="583367"/>
          </a:xfrm>
          <a:prstGeom prst="rect">
            <a:avLst/>
          </a:prstGeom>
        </p:spPr>
      </p:pic>
      <p:sp>
        <p:nvSpPr>
          <p:cNvPr id="13" name="TextBox 12"/>
          <p:cNvSpPr txBox="1"/>
          <p:nvPr/>
        </p:nvSpPr>
        <p:spPr>
          <a:xfrm>
            <a:off x="10466477" y="476691"/>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6112" y="1123022"/>
            <a:ext cx="6877710" cy="4502123"/>
          </a:xfrm>
          <a:prstGeom prst="rect">
            <a:avLst/>
          </a:prstGeom>
        </p:spPr>
      </p:pic>
    </p:spTree>
    <p:extLst>
      <p:ext uri="{BB962C8B-B14F-4D97-AF65-F5344CB8AC3E}">
        <p14:creationId xmlns:p14="http://schemas.microsoft.com/office/powerpoint/2010/main" val="5659425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68FD2D4-7A74-4700-80D9-9257F83FFAD5}"/>
              </a:ext>
            </a:extLst>
          </p:cNvPr>
          <p:cNvSpPr>
            <a:spLocks noGrp="1"/>
          </p:cNvSpPr>
          <p:nvPr>
            <p:ph idx="1"/>
          </p:nvPr>
        </p:nvSpPr>
        <p:spPr>
          <a:xfrm>
            <a:off x="1853631" y="2684624"/>
            <a:ext cx="7960710" cy="3318936"/>
          </a:xfrm>
        </p:spPr>
        <p:txBody>
          <a:bodyPr>
            <a:normAutofit fontScale="92500"/>
          </a:bodyPr>
          <a:lstStyle/>
          <a:p>
            <a:r>
              <a:rPr lang="en-US" sz="2400" dirty="0"/>
              <a:t>Non-Structural Carbohydrate (NSC) is the term to describe the sugar and starch content of the feed.</a:t>
            </a:r>
          </a:p>
          <a:p>
            <a:r>
              <a:rPr lang="en-US" sz="2400" dirty="0"/>
              <a:t>Grains are high in NSC </a:t>
            </a:r>
          </a:p>
          <a:p>
            <a:r>
              <a:rPr lang="en-US" sz="2400" dirty="0"/>
              <a:t>Fiber is low in NSC</a:t>
            </a:r>
          </a:p>
          <a:p>
            <a:r>
              <a:rPr lang="en-US" sz="2400" dirty="0"/>
              <a:t>In recent years, it has been recognized that horses are not designed to digest high levels of sugar and starch. </a:t>
            </a:r>
          </a:p>
          <a:p>
            <a:pPr marL="0" indent="0">
              <a:buNone/>
            </a:pPr>
            <a:r>
              <a:rPr lang="en-US" sz="2400" dirty="0"/>
              <a:t>  </a:t>
            </a:r>
          </a:p>
        </p:txBody>
      </p:sp>
      <p:sp>
        <p:nvSpPr>
          <p:cNvPr id="5" name="Title 1">
            <a:extLst>
              <a:ext uri="{FF2B5EF4-FFF2-40B4-BE49-F238E27FC236}">
                <a16:creationId xmlns:a16="http://schemas.microsoft.com/office/drawing/2014/main" id="{B9CD0A5E-6F28-4C2F-9731-7365D88A3D55}"/>
              </a:ext>
            </a:extLst>
          </p:cNvPr>
          <p:cNvSpPr txBox="1">
            <a:spLocks/>
          </p:cNvSpPr>
          <p:nvPr/>
        </p:nvSpPr>
        <p:spPr bwMode="gray">
          <a:xfrm>
            <a:off x="1033388" y="583381"/>
            <a:ext cx="9601196" cy="1303867"/>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CONTROLLED NON-STRUCTURAL CARBOHYDRATES (NSC)</a:t>
            </a:r>
          </a:p>
        </p:txBody>
      </p:sp>
      <p:sp>
        <p:nvSpPr>
          <p:cNvPr id="6" name="TextBox 5">
            <a:extLst>
              <a:ext uri="{FF2B5EF4-FFF2-40B4-BE49-F238E27FC236}">
                <a16:creationId xmlns:a16="http://schemas.microsoft.com/office/drawing/2014/main" id="{EFAC02E4-176D-3844-BB3C-F7D2E04E821A}"/>
              </a:ext>
            </a:extLst>
          </p:cNvPr>
          <p:cNvSpPr txBox="1"/>
          <p:nvPr/>
        </p:nvSpPr>
        <p:spPr>
          <a:xfrm>
            <a:off x="10466477" y="506919"/>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spTree>
    <p:extLst>
      <p:ext uri="{BB962C8B-B14F-4D97-AF65-F5344CB8AC3E}">
        <p14:creationId xmlns:p14="http://schemas.microsoft.com/office/powerpoint/2010/main" val="19151446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9CD0A5E-6F28-4C2F-9731-7365D88A3D55}"/>
              </a:ext>
            </a:extLst>
          </p:cNvPr>
          <p:cNvSpPr txBox="1">
            <a:spLocks/>
          </p:cNvSpPr>
          <p:nvPr/>
        </p:nvSpPr>
        <p:spPr bwMode="gray">
          <a:xfrm>
            <a:off x="1033388" y="583381"/>
            <a:ext cx="9601196" cy="1303867"/>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CONTROLLING NSC</a:t>
            </a:r>
          </a:p>
        </p:txBody>
      </p:sp>
      <p:sp>
        <p:nvSpPr>
          <p:cNvPr id="6" name="Content Placeholder 2">
            <a:extLst>
              <a:ext uri="{FF2B5EF4-FFF2-40B4-BE49-F238E27FC236}">
                <a16:creationId xmlns:a16="http://schemas.microsoft.com/office/drawing/2014/main" id="{1480BA1F-8013-45AB-B753-5D43851B1EF2}"/>
              </a:ext>
            </a:extLst>
          </p:cNvPr>
          <p:cNvSpPr txBox="1">
            <a:spLocks/>
          </p:cNvSpPr>
          <p:nvPr/>
        </p:nvSpPr>
        <p:spPr>
          <a:xfrm>
            <a:off x="1295401" y="2556932"/>
            <a:ext cx="9601196" cy="33189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dirty="0"/>
              <a:t>Excess starch can cause metabolic disturbances leading to problems such as colic, laminitis (founder), and obesity</a:t>
            </a:r>
          </a:p>
          <a:p>
            <a:r>
              <a:rPr lang="en-US" dirty="0"/>
              <a:t>Controlling starch ensures proper digestion throughout the intestinal tract, providing adequate energy without excess starch moving into the hindgut.</a:t>
            </a:r>
          </a:p>
          <a:p>
            <a:endParaRPr lang="en-US" dirty="0"/>
          </a:p>
          <a:p>
            <a:r>
              <a:rPr lang="en-US" dirty="0"/>
              <a:t>If too much starch is consumed in one meal, undigested portions can pass to the hindgut where they ferment, contributing to gas colic and metabolic problems. </a:t>
            </a:r>
          </a:p>
          <a:p>
            <a:r>
              <a:rPr lang="en-US" dirty="0"/>
              <a:t>If too little starch and sugar is consumed in the total diet, an equine athlete may not recover as rapidly after exercise. </a:t>
            </a:r>
          </a:p>
        </p:txBody>
      </p:sp>
      <p:sp>
        <p:nvSpPr>
          <p:cNvPr id="4" name="TextBox 3">
            <a:extLst>
              <a:ext uri="{FF2B5EF4-FFF2-40B4-BE49-F238E27FC236}">
                <a16:creationId xmlns:a16="http://schemas.microsoft.com/office/drawing/2014/main" id="{CDB8AC0E-D111-EA4E-A183-AAE12C78FE19}"/>
              </a:ext>
            </a:extLst>
          </p:cNvPr>
          <p:cNvSpPr txBox="1"/>
          <p:nvPr/>
        </p:nvSpPr>
        <p:spPr>
          <a:xfrm>
            <a:off x="10466477" y="506919"/>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spTree>
    <p:extLst>
      <p:ext uri="{BB962C8B-B14F-4D97-AF65-F5344CB8AC3E}">
        <p14:creationId xmlns:p14="http://schemas.microsoft.com/office/powerpoint/2010/main" val="16486240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9CD0A5E-6F28-4C2F-9731-7365D88A3D55}"/>
              </a:ext>
            </a:extLst>
          </p:cNvPr>
          <p:cNvSpPr txBox="1">
            <a:spLocks/>
          </p:cNvSpPr>
          <p:nvPr/>
        </p:nvSpPr>
        <p:spPr bwMode="gray">
          <a:xfrm>
            <a:off x="1033388" y="583381"/>
            <a:ext cx="9601196" cy="1303867"/>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NSC VALUES IN FEED INGREDIENTS</a:t>
            </a:r>
          </a:p>
        </p:txBody>
      </p:sp>
      <p:sp>
        <p:nvSpPr>
          <p:cNvPr id="7" name="Content Placeholder 2">
            <a:extLst>
              <a:ext uri="{FF2B5EF4-FFF2-40B4-BE49-F238E27FC236}">
                <a16:creationId xmlns:a16="http://schemas.microsoft.com/office/drawing/2014/main" id="{2502F1FF-54F3-439F-9BC8-355BDD959DAF}"/>
              </a:ext>
            </a:extLst>
          </p:cNvPr>
          <p:cNvSpPr>
            <a:spLocks noGrp="1"/>
          </p:cNvSpPr>
          <p:nvPr>
            <p:ph idx="1"/>
          </p:nvPr>
        </p:nvSpPr>
        <p:spPr>
          <a:xfrm>
            <a:off x="1858781" y="2835006"/>
            <a:ext cx="3897443" cy="2254155"/>
          </a:xfrm>
        </p:spPr>
        <p:txBody>
          <a:bodyPr>
            <a:normAutofit lnSpcReduction="10000"/>
          </a:bodyPr>
          <a:lstStyle/>
          <a:p>
            <a:pPr marL="0" indent="0">
              <a:buNone/>
            </a:pPr>
            <a:r>
              <a:rPr lang="en-US" sz="2400" dirty="0"/>
              <a:t>CORN – 67.2%</a:t>
            </a:r>
          </a:p>
          <a:p>
            <a:pPr marL="0" indent="0">
              <a:buNone/>
            </a:pPr>
            <a:r>
              <a:rPr lang="en-US" sz="2400" dirty="0"/>
              <a:t>OATS – 38.8%</a:t>
            </a:r>
          </a:p>
          <a:p>
            <a:pPr marL="0" indent="0">
              <a:buNone/>
            </a:pPr>
            <a:r>
              <a:rPr lang="en-US" sz="2400" dirty="0"/>
              <a:t>SOYBEAN MEAL – 13.8%</a:t>
            </a:r>
          </a:p>
          <a:p>
            <a:pPr marL="0" indent="0">
              <a:buNone/>
            </a:pPr>
            <a:r>
              <a:rPr lang="en-US" sz="2400" dirty="0"/>
              <a:t>SOYBEAN HULLS – 2.4%</a:t>
            </a:r>
          </a:p>
          <a:p>
            <a:pPr marL="0" indent="0">
              <a:buNone/>
            </a:pPr>
            <a:r>
              <a:rPr lang="en-US" sz="2400" dirty="0"/>
              <a:t>ALFALFA – 5.6%</a:t>
            </a:r>
          </a:p>
        </p:txBody>
      </p:sp>
      <p:sp>
        <p:nvSpPr>
          <p:cNvPr id="9" name="Content Placeholder 2">
            <a:extLst>
              <a:ext uri="{FF2B5EF4-FFF2-40B4-BE49-F238E27FC236}">
                <a16:creationId xmlns:a16="http://schemas.microsoft.com/office/drawing/2014/main" id="{2502F1FF-54F3-439F-9BC8-355BDD959DAF}"/>
              </a:ext>
            </a:extLst>
          </p:cNvPr>
          <p:cNvSpPr txBox="1">
            <a:spLocks/>
          </p:cNvSpPr>
          <p:nvPr/>
        </p:nvSpPr>
        <p:spPr>
          <a:xfrm>
            <a:off x="6243404" y="2835006"/>
            <a:ext cx="4474564" cy="2254155"/>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en-US" sz="2400" dirty="0"/>
              <a:t>WHEAT MIDDLINGS – 24.3%</a:t>
            </a:r>
          </a:p>
          <a:p>
            <a:pPr marL="0" indent="0">
              <a:buFont typeface="Wingdings 3" charset="2"/>
              <a:buNone/>
            </a:pPr>
            <a:r>
              <a:rPr lang="en-US" sz="2400" dirty="0"/>
              <a:t>RICE BRAN – 26.9%</a:t>
            </a:r>
          </a:p>
          <a:p>
            <a:pPr marL="0" indent="0">
              <a:buFont typeface="Wingdings 3" charset="2"/>
              <a:buNone/>
            </a:pPr>
            <a:r>
              <a:rPr lang="en-US" sz="2400" dirty="0"/>
              <a:t>MOLASSES – 33%</a:t>
            </a:r>
          </a:p>
          <a:p>
            <a:pPr marL="0" indent="0">
              <a:buFont typeface="Wingdings 3" charset="2"/>
              <a:buNone/>
            </a:pPr>
            <a:r>
              <a:rPr lang="en-US" sz="2400" dirty="0"/>
              <a:t>FLAXSEED – 6.3%</a:t>
            </a:r>
          </a:p>
          <a:p>
            <a:pPr marL="0" indent="0">
              <a:buFont typeface="Wingdings 3" charset="2"/>
              <a:buNone/>
            </a:pPr>
            <a:r>
              <a:rPr lang="en-US" sz="2400" dirty="0"/>
              <a:t>SHREDDED BEET PULP – 19.3%</a:t>
            </a:r>
          </a:p>
        </p:txBody>
      </p:sp>
      <p:sp>
        <p:nvSpPr>
          <p:cNvPr id="6" name="TextBox 5">
            <a:extLst>
              <a:ext uri="{FF2B5EF4-FFF2-40B4-BE49-F238E27FC236}">
                <a16:creationId xmlns:a16="http://schemas.microsoft.com/office/drawing/2014/main" id="{147ADBE0-5A9E-EB47-AD7B-5A9D438A970D}"/>
              </a:ext>
            </a:extLst>
          </p:cNvPr>
          <p:cNvSpPr txBox="1"/>
          <p:nvPr/>
        </p:nvSpPr>
        <p:spPr>
          <a:xfrm>
            <a:off x="10466477" y="506919"/>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spTree>
    <p:extLst>
      <p:ext uri="{BB962C8B-B14F-4D97-AF65-F5344CB8AC3E}">
        <p14:creationId xmlns:p14="http://schemas.microsoft.com/office/powerpoint/2010/main" val="13422430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9CD0A5E-6F28-4C2F-9731-7365D88A3D55}"/>
              </a:ext>
            </a:extLst>
          </p:cNvPr>
          <p:cNvSpPr txBox="1">
            <a:spLocks/>
          </p:cNvSpPr>
          <p:nvPr/>
        </p:nvSpPr>
        <p:spPr bwMode="gray">
          <a:xfrm>
            <a:off x="1033388" y="583381"/>
            <a:ext cx="9601196" cy="1303867"/>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CHELATED MINERALS</a:t>
            </a:r>
          </a:p>
        </p:txBody>
      </p:sp>
      <p:sp>
        <p:nvSpPr>
          <p:cNvPr id="6" name="Content Placeholder 2">
            <a:extLst>
              <a:ext uri="{FF2B5EF4-FFF2-40B4-BE49-F238E27FC236}">
                <a16:creationId xmlns:a16="http://schemas.microsoft.com/office/drawing/2014/main" id="{0A730978-4CC2-4364-8879-D57F77C4CDA5}"/>
              </a:ext>
            </a:extLst>
          </p:cNvPr>
          <p:cNvSpPr>
            <a:spLocks noGrp="1"/>
          </p:cNvSpPr>
          <p:nvPr>
            <p:ph idx="1"/>
          </p:nvPr>
        </p:nvSpPr>
        <p:spPr>
          <a:xfrm>
            <a:off x="1445618" y="2598148"/>
            <a:ext cx="5135064" cy="3240244"/>
          </a:xfrm>
        </p:spPr>
        <p:txBody>
          <a:bodyPr>
            <a:normAutofit/>
          </a:bodyPr>
          <a:lstStyle/>
          <a:p>
            <a:pPr marL="0" indent="0">
              <a:buNone/>
            </a:pPr>
            <a:r>
              <a:rPr lang="en-US" dirty="0"/>
              <a:t>CHELATED MINERAL – Uses organic compounds like amino acids to improve nutrient absorption and utilization.</a:t>
            </a:r>
          </a:p>
          <a:p>
            <a:r>
              <a:rPr lang="en-US" dirty="0"/>
              <a:t>Copper - Lysine</a:t>
            </a:r>
          </a:p>
          <a:p>
            <a:r>
              <a:rPr lang="en-US" dirty="0"/>
              <a:t>Iron - Methionine</a:t>
            </a:r>
          </a:p>
          <a:p>
            <a:r>
              <a:rPr lang="en-US" dirty="0"/>
              <a:t>Manganese - Methionine</a:t>
            </a:r>
          </a:p>
          <a:p>
            <a:r>
              <a:rPr lang="en-US" dirty="0"/>
              <a:t>Zinc - Methionine</a:t>
            </a:r>
          </a:p>
          <a:p>
            <a:endParaRPr lang="en-US" dirty="0"/>
          </a:p>
          <a:p>
            <a:endParaRPr lang="en-US" dirty="0"/>
          </a:p>
        </p:txBody>
      </p:sp>
      <p:sp>
        <p:nvSpPr>
          <p:cNvPr id="8" name="Content Placeholder 2">
            <a:extLst>
              <a:ext uri="{FF2B5EF4-FFF2-40B4-BE49-F238E27FC236}">
                <a16:creationId xmlns:a16="http://schemas.microsoft.com/office/drawing/2014/main" id="{0A730978-4CC2-4364-8879-D57F77C4CDA5}"/>
              </a:ext>
            </a:extLst>
          </p:cNvPr>
          <p:cNvSpPr txBox="1">
            <a:spLocks/>
          </p:cNvSpPr>
          <p:nvPr/>
        </p:nvSpPr>
        <p:spPr>
          <a:xfrm>
            <a:off x="6580682" y="2598148"/>
            <a:ext cx="4848405" cy="324024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dirty="0"/>
              <a:t>AVAILABILITY</a:t>
            </a:r>
          </a:p>
          <a:p>
            <a:r>
              <a:rPr lang="en-US" dirty="0"/>
              <a:t>OXIDES – Least digestible</a:t>
            </a:r>
          </a:p>
          <a:p>
            <a:r>
              <a:rPr lang="en-US" dirty="0"/>
              <a:t>SULFATES – More digestible</a:t>
            </a:r>
          </a:p>
          <a:p>
            <a:r>
              <a:rPr lang="en-US" dirty="0"/>
              <a:t>CHELATES – Highly digestible</a:t>
            </a:r>
          </a:p>
          <a:p>
            <a:r>
              <a:rPr lang="en-US" dirty="0"/>
              <a:t>A blend of chelates and sulfates is desirable to optimize nutrient availability.  </a:t>
            </a:r>
          </a:p>
          <a:p>
            <a:endParaRPr lang="en-US" dirty="0"/>
          </a:p>
          <a:p>
            <a:endParaRPr lang="en-US" dirty="0"/>
          </a:p>
        </p:txBody>
      </p:sp>
      <p:sp>
        <p:nvSpPr>
          <p:cNvPr id="7" name="TextBox 6">
            <a:extLst>
              <a:ext uri="{FF2B5EF4-FFF2-40B4-BE49-F238E27FC236}">
                <a16:creationId xmlns:a16="http://schemas.microsoft.com/office/drawing/2014/main" id="{1B31C9AD-593E-5D45-B591-6F3FF973BF41}"/>
              </a:ext>
            </a:extLst>
          </p:cNvPr>
          <p:cNvSpPr txBox="1"/>
          <p:nvPr/>
        </p:nvSpPr>
        <p:spPr>
          <a:xfrm>
            <a:off x="10466477" y="506919"/>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spTree>
    <p:extLst>
      <p:ext uri="{BB962C8B-B14F-4D97-AF65-F5344CB8AC3E}">
        <p14:creationId xmlns:p14="http://schemas.microsoft.com/office/powerpoint/2010/main" val="5013764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9CD0A5E-6F28-4C2F-9731-7365D88A3D55}"/>
              </a:ext>
            </a:extLst>
          </p:cNvPr>
          <p:cNvSpPr txBox="1">
            <a:spLocks/>
          </p:cNvSpPr>
          <p:nvPr/>
        </p:nvSpPr>
        <p:spPr bwMode="gray">
          <a:xfrm>
            <a:off x="1033388" y="583381"/>
            <a:ext cx="9601196" cy="1303867"/>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SEL-PLEX</a:t>
            </a:r>
          </a:p>
        </p:txBody>
      </p:sp>
      <p:sp>
        <p:nvSpPr>
          <p:cNvPr id="9" name="Content Placeholder 2">
            <a:extLst>
              <a:ext uri="{FF2B5EF4-FFF2-40B4-BE49-F238E27FC236}">
                <a16:creationId xmlns:a16="http://schemas.microsoft.com/office/drawing/2014/main" id="{0A730978-4CC2-4364-8879-D57F77C4CDA5}"/>
              </a:ext>
            </a:extLst>
          </p:cNvPr>
          <p:cNvSpPr txBox="1">
            <a:spLocks/>
          </p:cNvSpPr>
          <p:nvPr/>
        </p:nvSpPr>
        <p:spPr>
          <a:xfrm>
            <a:off x="2150152" y="2613138"/>
            <a:ext cx="8965054" cy="361527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dirty="0"/>
              <a:t>Organic form of selenium derived from yeast</a:t>
            </a:r>
          </a:p>
          <a:p>
            <a:r>
              <a:rPr lang="en-US" dirty="0"/>
              <a:t>Readily absorbed, stored, and utilized by the animal.</a:t>
            </a:r>
          </a:p>
          <a:p>
            <a:r>
              <a:rPr lang="en-US" dirty="0"/>
              <a:t>Antioxidant properties to support immune system</a:t>
            </a:r>
          </a:p>
          <a:p>
            <a:r>
              <a:rPr lang="en-US" dirty="0"/>
              <a:t>Important nutrient for reproduction due to its interaction with vitamin E</a:t>
            </a:r>
          </a:p>
          <a:p>
            <a:r>
              <a:rPr lang="en-US" dirty="0"/>
              <a:t>Most researched and proven form of organic selenium</a:t>
            </a:r>
          </a:p>
          <a:p>
            <a:r>
              <a:rPr lang="en-US" dirty="0"/>
              <a:t>Listed on the tag as selenium yeast</a:t>
            </a:r>
          </a:p>
          <a:p>
            <a:r>
              <a:rPr lang="en-US" dirty="0"/>
              <a:t>Inorganic forms of selenium are sodium selenite and sodium </a:t>
            </a:r>
            <a:r>
              <a:rPr lang="en-US" dirty="0" err="1"/>
              <a:t>selenate</a:t>
            </a:r>
            <a:endParaRPr lang="en-US" dirty="0"/>
          </a:p>
          <a:p>
            <a:r>
              <a:rPr lang="en-US" dirty="0"/>
              <a:t>Soils are typically deficient in selenium resulting in selenium deficient forages</a:t>
            </a:r>
          </a:p>
          <a:p>
            <a:r>
              <a:rPr lang="en-US" dirty="0"/>
              <a:t>Selenium requirement of horses is estimated at 1 ppm</a:t>
            </a:r>
          </a:p>
          <a:p>
            <a:endParaRPr lang="en-US" dirty="0"/>
          </a:p>
          <a:p>
            <a:endParaRPr lang="en-US" dirty="0"/>
          </a:p>
        </p:txBody>
      </p:sp>
      <p:sp>
        <p:nvSpPr>
          <p:cNvPr id="4" name="TextBox 3">
            <a:extLst>
              <a:ext uri="{FF2B5EF4-FFF2-40B4-BE49-F238E27FC236}">
                <a16:creationId xmlns:a16="http://schemas.microsoft.com/office/drawing/2014/main" id="{238EA9D1-9F1C-6947-8F78-59E10AF22677}"/>
              </a:ext>
            </a:extLst>
          </p:cNvPr>
          <p:cNvSpPr txBox="1"/>
          <p:nvPr/>
        </p:nvSpPr>
        <p:spPr>
          <a:xfrm>
            <a:off x="10466477" y="506919"/>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spTree>
    <p:extLst>
      <p:ext uri="{BB962C8B-B14F-4D97-AF65-F5344CB8AC3E}">
        <p14:creationId xmlns:p14="http://schemas.microsoft.com/office/powerpoint/2010/main" val="9553910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9CD0A5E-6F28-4C2F-9731-7365D88A3D55}"/>
              </a:ext>
            </a:extLst>
          </p:cNvPr>
          <p:cNvSpPr txBox="1">
            <a:spLocks/>
          </p:cNvSpPr>
          <p:nvPr/>
        </p:nvSpPr>
        <p:spPr bwMode="gray">
          <a:xfrm>
            <a:off x="1033388" y="583381"/>
            <a:ext cx="9601196" cy="1303867"/>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PROBIOTICS</a:t>
            </a:r>
          </a:p>
        </p:txBody>
      </p:sp>
      <p:sp>
        <p:nvSpPr>
          <p:cNvPr id="6" name="Content Placeholder 2">
            <a:extLst>
              <a:ext uri="{FF2B5EF4-FFF2-40B4-BE49-F238E27FC236}">
                <a16:creationId xmlns:a16="http://schemas.microsoft.com/office/drawing/2014/main" id="{44A60DE9-A1B4-491A-A43B-D94E942D6DE2}"/>
              </a:ext>
            </a:extLst>
          </p:cNvPr>
          <p:cNvSpPr>
            <a:spLocks noGrp="1"/>
          </p:cNvSpPr>
          <p:nvPr>
            <p:ph sz="half" idx="4294967295"/>
          </p:nvPr>
        </p:nvSpPr>
        <p:spPr>
          <a:xfrm>
            <a:off x="1910746" y="2877000"/>
            <a:ext cx="3936165" cy="2632605"/>
          </a:xfrm>
          <a:prstGeom prst="rect">
            <a:avLst/>
          </a:prstGeom>
        </p:spPr>
        <p:txBody>
          <a:bodyPr/>
          <a:lstStyle/>
          <a:p>
            <a:r>
              <a:rPr lang="en-US" dirty="0">
                <a:solidFill>
                  <a:schemeClr val="tx1"/>
                </a:solidFill>
              </a:rPr>
              <a:t>THREE SPECIFIC STRAINS</a:t>
            </a:r>
          </a:p>
          <a:p>
            <a:r>
              <a:rPr lang="en-US" i="1" dirty="0"/>
              <a:t>Lactobacillus acidophilus </a:t>
            </a:r>
          </a:p>
          <a:p>
            <a:r>
              <a:rPr lang="en-US" i="1" dirty="0"/>
              <a:t>Enterococcus faecium</a:t>
            </a:r>
          </a:p>
          <a:p>
            <a:r>
              <a:rPr lang="en-US" i="1" dirty="0"/>
              <a:t>Aspergillus </a:t>
            </a:r>
            <a:r>
              <a:rPr lang="en-US" i="1" dirty="0" err="1"/>
              <a:t>oryzae</a:t>
            </a:r>
            <a:endParaRPr lang="en-US" i="1" dirty="0"/>
          </a:p>
        </p:txBody>
      </p:sp>
      <p:sp>
        <p:nvSpPr>
          <p:cNvPr id="8" name="Content Placeholder 5">
            <a:extLst>
              <a:ext uri="{FF2B5EF4-FFF2-40B4-BE49-F238E27FC236}">
                <a16:creationId xmlns:a16="http://schemas.microsoft.com/office/drawing/2014/main" id="{6329A69C-51A9-4170-9E30-9C3BD35426A2}"/>
              </a:ext>
            </a:extLst>
          </p:cNvPr>
          <p:cNvSpPr>
            <a:spLocks noGrp="1"/>
          </p:cNvSpPr>
          <p:nvPr>
            <p:ph sz="quarter" idx="4294967295"/>
          </p:nvPr>
        </p:nvSpPr>
        <p:spPr>
          <a:xfrm>
            <a:off x="5916280" y="2877000"/>
            <a:ext cx="4718304" cy="2632605"/>
          </a:xfrm>
          <a:prstGeom prst="rect">
            <a:avLst/>
          </a:prstGeom>
        </p:spPr>
        <p:txBody>
          <a:bodyPr/>
          <a:lstStyle/>
          <a:p>
            <a:r>
              <a:rPr lang="en-US" dirty="0">
                <a:solidFill>
                  <a:schemeClr val="tx1"/>
                </a:solidFill>
              </a:rPr>
              <a:t>BENEFITS</a:t>
            </a:r>
          </a:p>
          <a:p>
            <a:r>
              <a:rPr lang="en-US" dirty="0"/>
              <a:t>Maintains a high population of good bacteria – Promotes good health</a:t>
            </a:r>
          </a:p>
          <a:p>
            <a:r>
              <a:rPr lang="en-US" dirty="0"/>
              <a:t>Improves digestion</a:t>
            </a:r>
          </a:p>
          <a:p>
            <a:r>
              <a:rPr lang="en-US" dirty="0"/>
              <a:t>Improved overall performance</a:t>
            </a:r>
          </a:p>
          <a:p>
            <a:endParaRPr lang="en-US" dirty="0"/>
          </a:p>
          <a:p>
            <a:endParaRPr lang="en-US" dirty="0"/>
          </a:p>
        </p:txBody>
      </p:sp>
      <p:sp>
        <p:nvSpPr>
          <p:cNvPr id="7" name="TextBox 6">
            <a:extLst>
              <a:ext uri="{FF2B5EF4-FFF2-40B4-BE49-F238E27FC236}">
                <a16:creationId xmlns:a16="http://schemas.microsoft.com/office/drawing/2014/main" id="{BAD1FCD1-D5F1-3E45-BDDE-21A5D2E9EB27}"/>
              </a:ext>
            </a:extLst>
          </p:cNvPr>
          <p:cNvSpPr txBox="1"/>
          <p:nvPr/>
        </p:nvSpPr>
        <p:spPr>
          <a:xfrm>
            <a:off x="10466477" y="506919"/>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spTree>
    <p:extLst>
      <p:ext uri="{BB962C8B-B14F-4D97-AF65-F5344CB8AC3E}">
        <p14:creationId xmlns:p14="http://schemas.microsoft.com/office/powerpoint/2010/main" val="2028490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9CD0A5E-6F28-4C2F-9731-7365D88A3D55}"/>
              </a:ext>
            </a:extLst>
          </p:cNvPr>
          <p:cNvSpPr txBox="1">
            <a:spLocks/>
          </p:cNvSpPr>
          <p:nvPr/>
        </p:nvSpPr>
        <p:spPr bwMode="gray">
          <a:xfrm>
            <a:off x="1033388" y="583381"/>
            <a:ext cx="9601196" cy="1303867"/>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OTHER FEATURES</a:t>
            </a:r>
          </a:p>
        </p:txBody>
      </p:sp>
      <p:sp>
        <p:nvSpPr>
          <p:cNvPr id="7" name="Content Placeholder 7">
            <a:extLst>
              <a:ext uri="{FF2B5EF4-FFF2-40B4-BE49-F238E27FC236}">
                <a16:creationId xmlns:a16="http://schemas.microsoft.com/office/drawing/2014/main" id="{64FDF829-3076-46FD-8F97-0E3979F30777}"/>
              </a:ext>
            </a:extLst>
          </p:cNvPr>
          <p:cNvSpPr>
            <a:spLocks noGrp="1"/>
          </p:cNvSpPr>
          <p:nvPr>
            <p:ph idx="1"/>
          </p:nvPr>
        </p:nvSpPr>
        <p:spPr>
          <a:xfrm>
            <a:off x="366010" y="2711707"/>
            <a:ext cx="5277788" cy="3318936"/>
          </a:xfrm>
        </p:spPr>
        <p:txBody>
          <a:bodyPr/>
          <a:lstStyle/>
          <a:p>
            <a:pPr marL="0" indent="0">
              <a:buNone/>
            </a:pPr>
            <a:r>
              <a:rPr lang="en-US" dirty="0"/>
              <a:t>YEA-SACC</a:t>
            </a:r>
          </a:p>
          <a:p>
            <a:r>
              <a:rPr lang="en-US" dirty="0"/>
              <a:t>Yeast culture used as the carrier for the probiotics</a:t>
            </a:r>
          </a:p>
          <a:p>
            <a:r>
              <a:rPr lang="en-US" dirty="0"/>
              <a:t>Contains enzymes to enhance digestion</a:t>
            </a:r>
          </a:p>
          <a:p>
            <a:pPr marL="0" indent="0">
              <a:buNone/>
            </a:pPr>
            <a:r>
              <a:rPr lang="en-US" dirty="0"/>
              <a:t>                   Protease – Protein digestion</a:t>
            </a:r>
          </a:p>
          <a:p>
            <a:pPr marL="0" indent="0">
              <a:buNone/>
            </a:pPr>
            <a:r>
              <a:rPr lang="en-US" dirty="0"/>
              <a:t>                   Amylase – Carbohydrate digestion</a:t>
            </a:r>
          </a:p>
          <a:p>
            <a:pPr marL="0" indent="0">
              <a:buNone/>
            </a:pPr>
            <a:r>
              <a:rPr lang="en-US" dirty="0"/>
              <a:t>                   Cellulase – Fiber digestion </a:t>
            </a:r>
          </a:p>
        </p:txBody>
      </p:sp>
      <p:sp>
        <p:nvSpPr>
          <p:cNvPr id="9" name="Content Placeholder 7">
            <a:extLst>
              <a:ext uri="{FF2B5EF4-FFF2-40B4-BE49-F238E27FC236}">
                <a16:creationId xmlns:a16="http://schemas.microsoft.com/office/drawing/2014/main" id="{64FDF829-3076-46FD-8F97-0E3979F30777}"/>
              </a:ext>
            </a:extLst>
          </p:cNvPr>
          <p:cNvSpPr txBox="1">
            <a:spLocks/>
          </p:cNvSpPr>
          <p:nvPr/>
        </p:nvSpPr>
        <p:spPr>
          <a:xfrm>
            <a:off x="5912370" y="2711707"/>
            <a:ext cx="6034791" cy="33189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en-US" dirty="0"/>
              <a:t>OMEGA FATTY ACIDS</a:t>
            </a:r>
          </a:p>
          <a:p>
            <a:r>
              <a:rPr lang="en-US" dirty="0"/>
              <a:t>Improved joint health – Reduces inflammation</a:t>
            </a:r>
          </a:p>
          <a:p>
            <a:r>
              <a:rPr lang="en-US" dirty="0"/>
              <a:t>Improved airway function</a:t>
            </a:r>
          </a:p>
          <a:p>
            <a:r>
              <a:rPr lang="en-US" dirty="0"/>
              <a:t>Improved reproductive health</a:t>
            </a:r>
          </a:p>
          <a:p>
            <a:r>
              <a:rPr lang="en-US" dirty="0"/>
              <a:t>Improved immune function</a:t>
            </a:r>
          </a:p>
          <a:p>
            <a:r>
              <a:rPr lang="en-US" dirty="0"/>
              <a:t>Boost in vaccine response</a:t>
            </a:r>
          </a:p>
          <a:p>
            <a:r>
              <a:rPr lang="en-US" dirty="0"/>
              <a:t>Role in brain development – Facilitates trainability </a:t>
            </a:r>
          </a:p>
          <a:p>
            <a:r>
              <a:rPr lang="en-US" dirty="0"/>
              <a:t>Improved hoof and coat condition</a:t>
            </a:r>
          </a:p>
        </p:txBody>
      </p:sp>
      <p:sp>
        <p:nvSpPr>
          <p:cNvPr id="6" name="TextBox 5">
            <a:extLst>
              <a:ext uri="{FF2B5EF4-FFF2-40B4-BE49-F238E27FC236}">
                <a16:creationId xmlns:a16="http://schemas.microsoft.com/office/drawing/2014/main" id="{58D77109-B4DA-1A48-9B5E-D17F090BA379}"/>
              </a:ext>
            </a:extLst>
          </p:cNvPr>
          <p:cNvSpPr txBox="1"/>
          <p:nvPr/>
        </p:nvSpPr>
        <p:spPr>
          <a:xfrm>
            <a:off x="10466477" y="506919"/>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spTree>
    <p:extLst>
      <p:ext uri="{BB962C8B-B14F-4D97-AF65-F5344CB8AC3E}">
        <p14:creationId xmlns:p14="http://schemas.microsoft.com/office/powerpoint/2010/main" val="68531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DIGESTIVE SYSTEM</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905" y="5844672"/>
            <a:ext cx="2229322" cy="1013328"/>
          </a:xfrm>
          <a:prstGeom prst="rect">
            <a:avLst/>
          </a:prstGeom>
        </p:spPr>
      </p:pic>
      <p:sp>
        <p:nvSpPr>
          <p:cNvPr id="10" name="TextBox 9"/>
          <p:cNvSpPr txBox="1"/>
          <p:nvPr/>
        </p:nvSpPr>
        <p:spPr>
          <a:xfrm>
            <a:off x="10466477" y="491805"/>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8446" y="1793058"/>
            <a:ext cx="7354425" cy="5064942"/>
          </a:xfrm>
          <a:prstGeom prst="rect">
            <a:avLst/>
          </a:prstGeom>
        </p:spPr>
      </p:pic>
    </p:spTree>
    <p:extLst>
      <p:ext uri="{BB962C8B-B14F-4D97-AF65-F5344CB8AC3E}">
        <p14:creationId xmlns:p14="http://schemas.microsoft.com/office/powerpoint/2010/main" val="12660313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9CD0A5E-6F28-4C2F-9731-7365D88A3D55}"/>
              </a:ext>
            </a:extLst>
          </p:cNvPr>
          <p:cNvSpPr txBox="1">
            <a:spLocks/>
          </p:cNvSpPr>
          <p:nvPr/>
        </p:nvSpPr>
        <p:spPr bwMode="gray">
          <a:xfrm>
            <a:off x="1033388" y="583381"/>
            <a:ext cx="9601196" cy="1303867"/>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OTHER FEATURES</a:t>
            </a:r>
          </a:p>
        </p:txBody>
      </p:sp>
      <p:sp>
        <p:nvSpPr>
          <p:cNvPr id="7" name="Content Placeholder 7">
            <a:extLst>
              <a:ext uri="{FF2B5EF4-FFF2-40B4-BE49-F238E27FC236}">
                <a16:creationId xmlns:a16="http://schemas.microsoft.com/office/drawing/2014/main" id="{64FDF829-3076-46FD-8F97-0E3979F30777}"/>
              </a:ext>
            </a:extLst>
          </p:cNvPr>
          <p:cNvSpPr>
            <a:spLocks noGrp="1"/>
          </p:cNvSpPr>
          <p:nvPr>
            <p:ph idx="1"/>
          </p:nvPr>
        </p:nvSpPr>
        <p:spPr>
          <a:xfrm>
            <a:off x="464695" y="2366933"/>
            <a:ext cx="5882392" cy="3318936"/>
          </a:xfrm>
        </p:spPr>
        <p:txBody>
          <a:bodyPr>
            <a:noAutofit/>
          </a:bodyPr>
          <a:lstStyle/>
          <a:p>
            <a:pPr marL="0" indent="0">
              <a:buNone/>
            </a:pPr>
            <a:r>
              <a:rPr lang="en-US" dirty="0"/>
              <a:t>ADDED FAT</a:t>
            </a:r>
          </a:p>
          <a:p>
            <a:r>
              <a:rPr lang="en-US" dirty="0"/>
              <a:t>By replacing grains with fat, energy can be added to the diet while lowering the NSC value of the diet.</a:t>
            </a:r>
          </a:p>
          <a:p>
            <a:r>
              <a:rPr lang="en-US" dirty="0"/>
              <a:t>Improved stamina</a:t>
            </a:r>
          </a:p>
          <a:p>
            <a:r>
              <a:rPr lang="en-US" dirty="0"/>
              <a:t>Prevents overheating during the summer months</a:t>
            </a:r>
          </a:p>
          <a:p>
            <a:r>
              <a:rPr lang="en-US" dirty="0"/>
              <a:t>Calming effect </a:t>
            </a:r>
          </a:p>
          <a:p>
            <a:r>
              <a:rPr lang="en-US" dirty="0"/>
              <a:t>Improved absorption of fat soluble vitamins A, D, and E</a:t>
            </a:r>
          </a:p>
          <a:p>
            <a:r>
              <a:rPr lang="en-US" dirty="0"/>
              <a:t>Helps to maintain blood glucose levels for performance and endurance</a:t>
            </a:r>
          </a:p>
        </p:txBody>
      </p:sp>
      <p:sp>
        <p:nvSpPr>
          <p:cNvPr id="9" name="Content Placeholder 7">
            <a:extLst>
              <a:ext uri="{FF2B5EF4-FFF2-40B4-BE49-F238E27FC236}">
                <a16:creationId xmlns:a16="http://schemas.microsoft.com/office/drawing/2014/main" id="{64FDF829-3076-46FD-8F97-0E3979F30777}"/>
              </a:ext>
            </a:extLst>
          </p:cNvPr>
          <p:cNvSpPr txBox="1">
            <a:spLocks/>
          </p:cNvSpPr>
          <p:nvPr/>
        </p:nvSpPr>
        <p:spPr>
          <a:xfrm>
            <a:off x="6474502" y="2539320"/>
            <a:ext cx="5187846" cy="3318936"/>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Font typeface="Wingdings 3" charset="2"/>
              <a:buNone/>
            </a:pPr>
            <a:r>
              <a:rPr lang="en-US" dirty="0"/>
              <a:t>BEET PULP</a:t>
            </a:r>
          </a:p>
          <a:p>
            <a:r>
              <a:rPr lang="en-US" dirty="0"/>
              <a:t>A fermentable source of fiber in the hindgut supplying energy and prebiotics, which are beneficial to intestinal microbes</a:t>
            </a:r>
          </a:p>
          <a:p>
            <a:r>
              <a:rPr lang="en-US" dirty="0"/>
              <a:t>Volatile fatty acids are produced during the fermentation process which are utilized as energy</a:t>
            </a:r>
          </a:p>
          <a:p>
            <a:r>
              <a:rPr lang="en-US" dirty="0"/>
              <a:t>Volatile fatty acids provide a nutrient source for the prebiotics</a:t>
            </a:r>
          </a:p>
        </p:txBody>
      </p:sp>
      <p:sp>
        <p:nvSpPr>
          <p:cNvPr id="6" name="TextBox 5">
            <a:extLst>
              <a:ext uri="{FF2B5EF4-FFF2-40B4-BE49-F238E27FC236}">
                <a16:creationId xmlns:a16="http://schemas.microsoft.com/office/drawing/2014/main" id="{2C4ACF99-786D-B442-8CE7-4A766B3970C5}"/>
              </a:ext>
            </a:extLst>
          </p:cNvPr>
          <p:cNvSpPr txBox="1"/>
          <p:nvPr/>
        </p:nvSpPr>
        <p:spPr>
          <a:xfrm>
            <a:off x="10466477" y="506919"/>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spTree>
    <p:extLst>
      <p:ext uri="{BB962C8B-B14F-4D97-AF65-F5344CB8AC3E}">
        <p14:creationId xmlns:p14="http://schemas.microsoft.com/office/powerpoint/2010/main" val="7356284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9667" y="765841"/>
            <a:ext cx="7173033" cy="706964"/>
          </a:xfrm>
        </p:spPr>
        <p:txBody>
          <a:bodyPr/>
          <a:lstStyle/>
          <a:p>
            <a:r>
              <a:rPr lang="en-US" sz="3200" dirty="0"/>
              <a:t>1101 INFINITY COMPLETE OS</a:t>
            </a:r>
          </a:p>
        </p:txBody>
      </p:sp>
      <p:sp>
        <p:nvSpPr>
          <p:cNvPr id="6" name="Content Placeholder 2"/>
          <p:cNvSpPr>
            <a:spLocks noGrp="1"/>
          </p:cNvSpPr>
          <p:nvPr>
            <p:ph idx="1"/>
          </p:nvPr>
        </p:nvSpPr>
        <p:spPr>
          <a:xfrm>
            <a:off x="8481060" y="2531249"/>
            <a:ext cx="3383280" cy="4060051"/>
          </a:xfrm>
        </p:spPr>
        <p:txBody>
          <a:bodyPr>
            <a:noAutofit/>
          </a:bodyPr>
          <a:lstStyle/>
          <a:p>
            <a:pPr marL="0" indent="0" fontAlgn="ctr">
              <a:spcBef>
                <a:spcPts val="600"/>
              </a:spcBef>
              <a:buNone/>
            </a:pPr>
            <a:r>
              <a:rPr lang="en-US" sz="1200" b="1" dirty="0"/>
              <a:t>GUARANTEED ANALYSIS</a:t>
            </a:r>
            <a:endParaRPr lang="en-US" sz="1200" dirty="0"/>
          </a:p>
          <a:p>
            <a:pPr marL="0" indent="0" algn="just" fontAlgn="ctr">
              <a:spcBef>
                <a:spcPts val="600"/>
              </a:spcBef>
              <a:buNone/>
            </a:pPr>
            <a:r>
              <a:rPr lang="en-US" sz="1200" dirty="0"/>
              <a:t>Crude Protein, minimum		14.00%</a:t>
            </a:r>
          </a:p>
          <a:p>
            <a:pPr marL="0" indent="0" algn="just" fontAlgn="ctr">
              <a:spcBef>
                <a:spcPts val="600"/>
              </a:spcBef>
              <a:buNone/>
            </a:pPr>
            <a:r>
              <a:rPr lang="en-US" sz="1200" dirty="0"/>
              <a:t>Lysine, minimum			0.80%  	</a:t>
            </a:r>
          </a:p>
          <a:p>
            <a:pPr marL="0" indent="0" algn="just" fontAlgn="ctr">
              <a:spcBef>
                <a:spcPts val="600"/>
              </a:spcBef>
              <a:buNone/>
            </a:pPr>
            <a:r>
              <a:rPr lang="en-US" sz="1200" dirty="0"/>
              <a:t>Crude Fat, minimum 		8.00%</a:t>
            </a:r>
          </a:p>
          <a:p>
            <a:pPr marL="0" indent="0" algn="just" fontAlgn="ctr">
              <a:spcBef>
                <a:spcPts val="600"/>
              </a:spcBef>
              <a:buNone/>
            </a:pPr>
            <a:r>
              <a:rPr lang="en-US" sz="1200" dirty="0"/>
              <a:t>Crude Fiber, maximum 		16.00%</a:t>
            </a:r>
          </a:p>
          <a:p>
            <a:pPr marL="0" indent="0" algn="just" fontAlgn="ctr">
              <a:spcBef>
                <a:spcPts val="600"/>
              </a:spcBef>
              <a:buNone/>
            </a:pPr>
            <a:r>
              <a:rPr lang="en-US" sz="1200" dirty="0"/>
              <a:t>Dietary Starch, maximum	14.50%</a:t>
            </a:r>
          </a:p>
          <a:p>
            <a:pPr marL="0" indent="0" algn="just" fontAlgn="ctr">
              <a:spcBef>
                <a:spcPts val="600"/>
              </a:spcBef>
              <a:buNone/>
            </a:pPr>
            <a:r>
              <a:rPr lang="en-US" sz="1200" dirty="0"/>
              <a:t>Calcium (Ca), minimum		0.90%</a:t>
            </a:r>
          </a:p>
          <a:p>
            <a:pPr marL="0" indent="0" algn="just" fontAlgn="ctr">
              <a:spcBef>
                <a:spcPts val="600"/>
              </a:spcBef>
              <a:buNone/>
            </a:pPr>
            <a:r>
              <a:rPr lang="en-US" sz="1200" dirty="0"/>
              <a:t>Calcium (Ca), maximum 	1.20%</a:t>
            </a:r>
          </a:p>
          <a:p>
            <a:pPr marL="0" indent="0" algn="just" fontAlgn="ctr">
              <a:spcBef>
                <a:spcPts val="600"/>
              </a:spcBef>
              <a:buNone/>
            </a:pPr>
            <a:r>
              <a:rPr lang="en-US" sz="1200" dirty="0"/>
              <a:t>Phosphorus (P), minimum   	0.75%</a:t>
            </a:r>
          </a:p>
          <a:p>
            <a:pPr marL="0" indent="0" algn="just" fontAlgn="ctr">
              <a:spcBef>
                <a:spcPts val="600"/>
              </a:spcBef>
              <a:buNone/>
            </a:pPr>
            <a:r>
              <a:rPr lang="en-US" sz="1200" dirty="0"/>
              <a:t>Copper (Cu), minimum   </a:t>
            </a:r>
            <a:r>
              <a:rPr lang="is-IS" sz="1200" dirty="0"/>
              <a:t>	</a:t>
            </a:r>
            <a:r>
              <a:rPr lang="en-US" sz="1200" dirty="0"/>
              <a:t>50 ppm</a:t>
            </a:r>
          </a:p>
          <a:p>
            <a:pPr marL="0" indent="0" algn="just" fontAlgn="ctr">
              <a:spcBef>
                <a:spcPts val="600"/>
              </a:spcBef>
              <a:buNone/>
            </a:pPr>
            <a:r>
              <a:rPr lang="en-US" sz="1200" dirty="0"/>
              <a:t>Selenium (Se), minimum   </a:t>
            </a:r>
            <a:r>
              <a:rPr lang="is-IS" sz="1200" dirty="0"/>
              <a:t>	</a:t>
            </a:r>
            <a:r>
              <a:rPr lang="en-US" sz="1200" dirty="0"/>
              <a:t>0.60 ppm</a:t>
            </a:r>
          </a:p>
          <a:p>
            <a:pPr marL="0" indent="0" algn="just" fontAlgn="ctr">
              <a:spcBef>
                <a:spcPts val="600"/>
              </a:spcBef>
              <a:buNone/>
            </a:pPr>
            <a:r>
              <a:rPr lang="en-US" sz="1200" dirty="0"/>
              <a:t>Zinc (Zn), minimum 		160 ppm</a:t>
            </a:r>
          </a:p>
          <a:p>
            <a:pPr marL="0" indent="0" algn="just" fontAlgn="ctr">
              <a:spcBef>
                <a:spcPts val="600"/>
              </a:spcBef>
              <a:buNone/>
            </a:pPr>
            <a:r>
              <a:rPr lang="en-US" sz="1200" dirty="0"/>
              <a:t>Vitamin A, minimum		3,500 IU/</a:t>
            </a:r>
            <a:r>
              <a:rPr lang="en-US" sz="1200" dirty="0" err="1"/>
              <a:t>lb</a:t>
            </a:r>
            <a:endParaRPr lang="en-US" sz="1200" dirty="0"/>
          </a:p>
          <a:p>
            <a:pPr marL="0" indent="0" algn="just" fontAlgn="ctr">
              <a:spcBef>
                <a:spcPts val="600"/>
              </a:spcBef>
              <a:buNone/>
            </a:pPr>
            <a:r>
              <a:rPr lang="en-US" sz="1200" dirty="0"/>
              <a:t>Vitamin D3, minimum		350 IU/</a:t>
            </a:r>
            <a:r>
              <a:rPr lang="en-US" sz="1200" dirty="0" err="1"/>
              <a:t>lb</a:t>
            </a:r>
            <a:endParaRPr lang="en-US" sz="1200" dirty="0"/>
          </a:p>
          <a:p>
            <a:pPr marL="0" indent="0" algn="just" fontAlgn="ctr">
              <a:spcBef>
                <a:spcPts val="600"/>
              </a:spcBef>
              <a:buNone/>
            </a:pPr>
            <a:r>
              <a:rPr lang="en-US" sz="1200" dirty="0"/>
              <a:t>Vitamin E, minimum		100 IU/</a:t>
            </a:r>
            <a:r>
              <a:rPr lang="en-US" sz="1200" dirty="0" err="1"/>
              <a:t>lb</a:t>
            </a:r>
            <a:r>
              <a:rPr lang="en-US" sz="1200" dirty="0"/>
              <a:t>	</a:t>
            </a:r>
          </a:p>
        </p:txBody>
      </p:sp>
      <p:sp>
        <p:nvSpPr>
          <p:cNvPr id="7" name="Content Placeholder 2"/>
          <p:cNvSpPr txBox="1">
            <a:spLocks/>
          </p:cNvSpPr>
          <p:nvPr/>
        </p:nvSpPr>
        <p:spPr>
          <a:xfrm>
            <a:off x="3436620" y="2531250"/>
            <a:ext cx="4922520" cy="4060050"/>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fontAlgn="ctr">
              <a:spcBef>
                <a:spcPts val="800"/>
              </a:spcBef>
              <a:buNone/>
            </a:pPr>
            <a:r>
              <a:rPr lang="en-US" sz="1200" b="1" dirty="0"/>
              <a:t>INGREDIENTS</a:t>
            </a:r>
            <a:endParaRPr lang="en-US" sz="1200" dirty="0"/>
          </a:p>
          <a:p>
            <a:pPr marL="0" indent="0">
              <a:buNone/>
            </a:pPr>
            <a:r>
              <a:rPr lang="en-US" sz="1100" dirty="0"/>
              <a:t>Dehydrated alfalfa meal, wheat </a:t>
            </a:r>
            <a:r>
              <a:rPr lang="en-US" sz="1100" dirty="0" err="1"/>
              <a:t>middlings</a:t>
            </a:r>
            <a:r>
              <a:rPr lang="en-US" sz="1100" dirty="0"/>
              <a:t>, rice bran, magnesium mica, soybean oil, cane molasses, shredded beet pulp, calcium carbonate, </a:t>
            </a:r>
            <a:r>
              <a:rPr lang="en-US" sz="1100" dirty="0" err="1"/>
              <a:t>dicalcium</a:t>
            </a:r>
            <a:r>
              <a:rPr lang="en-US" sz="1100" dirty="0"/>
              <a:t> phosphate, flaxseed, fish oil, salt, yeast culture, dried </a:t>
            </a:r>
            <a:r>
              <a:rPr lang="en-US" sz="1100" i="1" dirty="0"/>
              <a:t>Lactobacillus acidophilus</a:t>
            </a:r>
            <a:r>
              <a:rPr lang="en-US" sz="1100" dirty="0"/>
              <a:t> fermentation product, dried </a:t>
            </a:r>
            <a:r>
              <a:rPr lang="en-US" sz="1100" i="1" dirty="0"/>
              <a:t>Enterococcus </a:t>
            </a:r>
            <a:r>
              <a:rPr lang="en-US" sz="1100" i="1" dirty="0" err="1"/>
              <a:t>faecium</a:t>
            </a:r>
            <a:r>
              <a:rPr lang="en-US" sz="1100" dirty="0"/>
              <a:t> fermentation product, dried </a:t>
            </a:r>
            <a:r>
              <a:rPr lang="en-US" sz="1100" i="1" dirty="0"/>
              <a:t>Aspergillus </a:t>
            </a:r>
            <a:r>
              <a:rPr lang="en-US" sz="1100" i="1" dirty="0" err="1"/>
              <a:t>oryzae</a:t>
            </a:r>
            <a:r>
              <a:rPr lang="en-US" sz="1100" dirty="0"/>
              <a:t> fermentation extract, vitamin A supplement, vitamin D3 supplement, vitamin E supplement, vitamin B12 supplement, riboflavin supplement, thiamine mononitrate, folic acid, biotin, L-lysine, manganese amino acid chelate, manganese sulfate, iron amino acid chelate, ferrous sulfate, copper amino acid chelate, copper sulfate, zinc sulfate, zinc methionine complex, niacin supplement, calcium </a:t>
            </a:r>
            <a:r>
              <a:rPr lang="en-US" sz="1100" dirty="0" err="1"/>
              <a:t>pantothenate</a:t>
            </a:r>
            <a:r>
              <a:rPr lang="en-US" sz="1100" dirty="0"/>
              <a:t>, choline chloride, </a:t>
            </a:r>
            <a:r>
              <a:rPr lang="en-US" sz="1100" dirty="0" err="1"/>
              <a:t>ethylenediamine</a:t>
            </a:r>
            <a:r>
              <a:rPr lang="en-US" sz="1100" dirty="0"/>
              <a:t> </a:t>
            </a:r>
            <a:r>
              <a:rPr lang="en-US" sz="1100" dirty="0" err="1"/>
              <a:t>dihydroiodide</a:t>
            </a:r>
            <a:r>
              <a:rPr lang="en-US" sz="1100" dirty="0"/>
              <a:t>, selenium yeast, pyridoxine hydrochloride.</a:t>
            </a:r>
          </a:p>
          <a:p>
            <a:pPr marL="0" indent="0">
              <a:buNone/>
            </a:pPr>
            <a:r>
              <a:rPr lang="en-US" sz="1100" b="1" dirty="0"/>
              <a:t>FEEDING DIRECTIONS</a:t>
            </a:r>
            <a:endParaRPr lang="en-US" sz="1100" dirty="0"/>
          </a:p>
          <a:p>
            <a:pPr marL="0" indent="0">
              <a:buNone/>
            </a:pPr>
            <a:r>
              <a:rPr lang="en-US" sz="1100" dirty="0"/>
              <a:t>The recommended feeding rate for INFINITY COMPLETE OS is shown in the chart on the bag. Do not feed free choice. If you feed by dry measure, periodically weigh the feed to ensure that the proper amount is being fed. Observe the condition of your horse over a period of time. The recommended feeding rates may be increased or decreased by 10% to keep your horse in the desired condition. Do not exceed 10% above the recommended rate.</a:t>
            </a:r>
          </a:p>
          <a:p>
            <a:pPr marL="0" indent="0">
              <a:buNone/>
            </a:pPr>
            <a:r>
              <a:rPr lang="en-US" sz="1100" dirty="0"/>
              <a:t>Changes in feed or feeding rate should be made gradually over several days. Changes in feeding rate should not exceed 1 pound per day. Feed at regular times at least twice daily. If horse is hot, excited, or ill, delay feeding. Do not allow horse to over-consume or eat rapidly.</a:t>
            </a:r>
          </a:p>
          <a:p>
            <a:pPr marL="0" indent="0">
              <a:buNone/>
            </a:pPr>
            <a:r>
              <a:rPr lang="en-US" sz="1100" dirty="0"/>
              <a:t>An effective internal parasite control program is essential to your horse’s health. Observe your horse’s condition regularly. Consult your veterinarian if any problems arise.</a:t>
            </a:r>
          </a:p>
          <a:p>
            <a:pPr marL="0" indent="0" fontAlgn="ctr">
              <a:spcBef>
                <a:spcPts val="500"/>
              </a:spcBef>
              <a:buNone/>
            </a:pPr>
            <a:endParaRPr lang="en-US" sz="1100" dirty="0"/>
          </a:p>
        </p:txBody>
      </p:sp>
      <p:sp>
        <p:nvSpPr>
          <p:cNvPr id="8" name="Content Placeholder 2"/>
          <p:cNvSpPr txBox="1">
            <a:spLocks/>
          </p:cNvSpPr>
          <p:nvPr/>
        </p:nvSpPr>
        <p:spPr>
          <a:xfrm>
            <a:off x="556260" y="3403489"/>
            <a:ext cx="2880360" cy="333259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spcBef>
                <a:spcPts val="300"/>
              </a:spcBef>
              <a:buNone/>
            </a:pPr>
            <a:r>
              <a:rPr lang="en-US" sz="900" b="1" dirty="0">
                <a:latin typeface="Helvetica Condensed Medium" charset="0"/>
                <a:ea typeface="Helvetica Condensed Medium" charset="0"/>
                <a:cs typeface="Helvetica Condensed Medium" charset="0"/>
              </a:rPr>
              <a:t>FEATURES</a:t>
            </a:r>
          </a:p>
          <a:p>
            <a:pPr marL="0" indent="0">
              <a:spcBef>
                <a:spcPts val="300"/>
              </a:spcBef>
              <a:buNone/>
            </a:pPr>
            <a:r>
              <a:rPr lang="en-US" sz="900" dirty="0">
                <a:latin typeface="Helvetica Condensed Medium" charset="0"/>
                <a:ea typeface="Helvetica Condensed Medium" charset="0"/>
                <a:cs typeface="Helvetica Condensed Medium" charset="0"/>
              </a:rPr>
              <a:t>14% protein	            Probiotics</a:t>
            </a:r>
          </a:p>
          <a:p>
            <a:pPr marL="0" indent="0">
              <a:spcBef>
                <a:spcPts val="300"/>
              </a:spcBef>
              <a:buNone/>
            </a:pPr>
            <a:r>
              <a:rPr lang="en-US" sz="900" dirty="0">
                <a:latin typeface="Helvetica Condensed Medium" charset="0"/>
                <a:ea typeface="Helvetica Condensed Medium" charset="0"/>
                <a:cs typeface="Helvetica Condensed Medium" charset="0"/>
              </a:rPr>
              <a:t>8% fat		            Alfalfa-based formula 14.5% NSC	            Beet pulp </a:t>
            </a:r>
          </a:p>
          <a:p>
            <a:pPr marL="0" indent="0">
              <a:spcBef>
                <a:spcPts val="300"/>
              </a:spcBef>
              <a:buNone/>
            </a:pPr>
            <a:r>
              <a:rPr lang="en-US" sz="900" dirty="0">
                <a:latin typeface="Helvetica Condensed Medium" charset="0"/>
                <a:ea typeface="Helvetica Condensed Medium" charset="0"/>
                <a:cs typeface="Helvetica Condensed Medium" charset="0"/>
              </a:rPr>
              <a:t>Chelated sources of copper, zinc, iron and manganese	</a:t>
            </a:r>
          </a:p>
          <a:p>
            <a:pPr marL="0" indent="0">
              <a:buNone/>
            </a:pPr>
            <a:r>
              <a:rPr lang="en-US" sz="900" b="1" dirty="0">
                <a:latin typeface="Helvetica Condensed Medium" charset="0"/>
                <a:ea typeface="Helvetica Condensed Medium" charset="0"/>
                <a:cs typeface="Helvetica Condensed Medium" charset="0"/>
              </a:rPr>
              <a:t>BENEFITS</a:t>
            </a:r>
          </a:p>
          <a:p>
            <a:pPr marL="0" indent="0">
              <a:spcBef>
                <a:spcPts val="300"/>
              </a:spcBef>
              <a:buNone/>
            </a:pPr>
            <a:r>
              <a:rPr lang="en-US" sz="900" dirty="0">
                <a:latin typeface="Helvetica Condensed Medium" charset="0"/>
                <a:ea typeface="Helvetica Condensed Medium" charset="0"/>
                <a:cs typeface="Helvetica Condensed Medium" charset="0"/>
              </a:rPr>
              <a:t>Quality sources of fiber along with low NSC helps to reduce chances of digestive upset.</a:t>
            </a:r>
          </a:p>
          <a:p>
            <a:pPr marL="0" indent="0">
              <a:spcBef>
                <a:spcPts val="300"/>
              </a:spcBef>
              <a:buNone/>
            </a:pPr>
            <a:r>
              <a:rPr lang="en-US" sz="900" dirty="0">
                <a:latin typeface="Helvetica Condensed Medium" charset="0"/>
                <a:ea typeface="Helvetica Condensed Medium" charset="0"/>
                <a:cs typeface="Helvetica Condensed Medium" charset="0"/>
              </a:rPr>
              <a:t>Chelated trace minerals and organic selenium are more easily absorbed and retained.</a:t>
            </a:r>
          </a:p>
          <a:p>
            <a:pPr marL="0" indent="0">
              <a:spcBef>
                <a:spcPts val="300"/>
              </a:spcBef>
              <a:buNone/>
            </a:pPr>
            <a:r>
              <a:rPr lang="en-US" sz="900" dirty="0">
                <a:latin typeface="Helvetica Condensed Medium" charset="0"/>
                <a:ea typeface="Helvetica Condensed Medium" charset="0"/>
                <a:cs typeface="Helvetica Condensed Medium" charset="0"/>
              </a:rPr>
              <a:t>Added fat help to maintain blood glucose levels for performance and endurance.</a:t>
            </a:r>
          </a:p>
          <a:p>
            <a:pPr marL="0" indent="0">
              <a:spcBef>
                <a:spcPts val="300"/>
              </a:spcBef>
              <a:buNone/>
            </a:pPr>
            <a:r>
              <a:rPr lang="en-US" sz="900" dirty="0">
                <a:latin typeface="Helvetica Condensed Medium" charset="0"/>
                <a:ea typeface="Helvetica Condensed Medium" charset="0"/>
                <a:cs typeface="Helvetica Condensed Medium" charset="0"/>
              </a:rPr>
              <a:t>Probiotics replenish beneficial micro-</a:t>
            </a:r>
            <a:r>
              <a:rPr lang="en-US" sz="900" dirty="0" err="1">
                <a:latin typeface="Helvetica Condensed Medium" charset="0"/>
                <a:ea typeface="Helvetica Condensed Medium" charset="0"/>
                <a:cs typeface="Helvetica Condensed Medium" charset="0"/>
              </a:rPr>
              <a:t>oganisms</a:t>
            </a:r>
            <a:r>
              <a:rPr lang="en-US" sz="900" dirty="0">
                <a:latin typeface="Helvetica Condensed Medium" charset="0"/>
                <a:ea typeface="Helvetica Condensed Medium" charset="0"/>
                <a:cs typeface="Helvetica Condensed Medium" charset="0"/>
              </a:rPr>
              <a:t> in the digestive tract.</a:t>
            </a:r>
          </a:p>
          <a:p>
            <a:pPr marL="0" indent="0">
              <a:spcBef>
                <a:spcPts val="300"/>
              </a:spcBef>
              <a:buNone/>
            </a:pPr>
            <a:r>
              <a:rPr lang="en-US" sz="900" dirty="0">
                <a:latin typeface="Helvetica Condensed Medium" charset="0"/>
                <a:ea typeface="Helvetica Condensed Medium" charset="0"/>
                <a:cs typeface="Helvetica Condensed Medium" charset="0"/>
              </a:rPr>
              <a:t>Beet pulp – a fermentable source of fiber in the hindgut supplying energy and prebiotics, which are beneficial to intestinal microbes.</a:t>
            </a:r>
          </a:p>
          <a:p>
            <a:pPr marL="0" indent="0">
              <a:spcBef>
                <a:spcPts val="300"/>
              </a:spcBef>
              <a:buNone/>
            </a:pPr>
            <a:r>
              <a:rPr lang="en-US" sz="900" dirty="0">
                <a:latin typeface="Helvetica Condensed Medium" charset="0"/>
                <a:ea typeface="Helvetica Condensed Medium" charset="0"/>
                <a:cs typeface="Helvetica Condensed Medium" charset="0"/>
              </a:rPr>
              <a:t>Flaxseed and fish oil provide beneficial omega-3 fatty acids to support immune function and reduce inflammation.</a:t>
            </a:r>
          </a:p>
          <a:p>
            <a:pPr marL="0" indent="0">
              <a:spcBef>
                <a:spcPts val="300"/>
              </a:spcBef>
              <a:buNone/>
            </a:pPr>
            <a:endParaRPr lang="en-US" sz="900" dirty="0"/>
          </a:p>
          <a:p>
            <a:pPr marL="0" indent="0">
              <a:spcBef>
                <a:spcPts val="300"/>
              </a:spcBef>
              <a:buNone/>
            </a:pPr>
            <a:endParaRPr lang="en-US" sz="900" dirty="0"/>
          </a:p>
        </p:txBody>
      </p:sp>
      <p:sp>
        <p:nvSpPr>
          <p:cNvPr id="9" name="Content Placeholder 2"/>
          <p:cNvSpPr txBox="1">
            <a:spLocks/>
          </p:cNvSpPr>
          <p:nvPr/>
        </p:nvSpPr>
        <p:spPr>
          <a:xfrm>
            <a:off x="3070110" y="1367310"/>
            <a:ext cx="6828270" cy="46911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1200" dirty="0">
                <a:solidFill>
                  <a:schemeClr val="accent1"/>
                </a:solidFill>
              </a:rPr>
              <a:t>This optimal starch formula provides a 14.5% level of controlled nonstructural carbohydrates (NSC).  Controlling the level of NSC has been shown to be beneficial in reducing the incidence of carbohydrate induced metabolic disorders.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7028" y="765841"/>
            <a:ext cx="1318824" cy="2637648"/>
          </a:xfrm>
          <a:prstGeom prst="rect">
            <a:avLst/>
          </a:prstGeom>
        </p:spPr>
      </p:pic>
      <p:sp>
        <p:nvSpPr>
          <p:cNvPr id="10" name="TextBox 9"/>
          <p:cNvSpPr txBox="1"/>
          <p:nvPr/>
        </p:nvSpPr>
        <p:spPr>
          <a:xfrm>
            <a:off x="10466477" y="476691"/>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spTree>
    <p:extLst>
      <p:ext uri="{BB962C8B-B14F-4D97-AF65-F5344CB8AC3E}">
        <p14:creationId xmlns:p14="http://schemas.microsoft.com/office/powerpoint/2010/main" val="532002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9667" y="765841"/>
            <a:ext cx="7173033" cy="706964"/>
          </a:xfrm>
        </p:spPr>
        <p:txBody>
          <a:bodyPr/>
          <a:lstStyle/>
          <a:p>
            <a:r>
              <a:rPr lang="en-US" sz="2800" dirty="0"/>
              <a:t>1102 INFINITY PRIME PERFORMANCE EN </a:t>
            </a:r>
          </a:p>
        </p:txBody>
      </p:sp>
      <p:sp>
        <p:nvSpPr>
          <p:cNvPr id="6" name="Content Placeholder 2"/>
          <p:cNvSpPr>
            <a:spLocks noGrp="1"/>
          </p:cNvSpPr>
          <p:nvPr>
            <p:ph idx="1"/>
          </p:nvPr>
        </p:nvSpPr>
        <p:spPr>
          <a:xfrm>
            <a:off x="8481060" y="2531249"/>
            <a:ext cx="3383280" cy="4060051"/>
          </a:xfrm>
        </p:spPr>
        <p:txBody>
          <a:bodyPr>
            <a:noAutofit/>
          </a:bodyPr>
          <a:lstStyle/>
          <a:p>
            <a:pPr marL="0" indent="0" fontAlgn="ctr">
              <a:spcBef>
                <a:spcPts val="600"/>
              </a:spcBef>
              <a:buNone/>
            </a:pPr>
            <a:r>
              <a:rPr lang="en-US" sz="1200" b="1" dirty="0"/>
              <a:t>GUARANTEED ANALYSIS</a:t>
            </a:r>
            <a:endParaRPr lang="en-US" sz="1200" dirty="0"/>
          </a:p>
          <a:p>
            <a:pPr marL="0" indent="0" algn="just" fontAlgn="ctr">
              <a:spcBef>
                <a:spcPts val="600"/>
              </a:spcBef>
              <a:buNone/>
            </a:pPr>
            <a:r>
              <a:rPr lang="en-US" sz="1200" dirty="0"/>
              <a:t>Crude Protein, minimum		14.00%</a:t>
            </a:r>
          </a:p>
          <a:p>
            <a:pPr marL="0" indent="0" algn="just" fontAlgn="ctr">
              <a:spcBef>
                <a:spcPts val="600"/>
              </a:spcBef>
              <a:buNone/>
            </a:pPr>
            <a:r>
              <a:rPr lang="en-US" sz="1200" dirty="0"/>
              <a:t>Crude Fat, minimum 		8.00%</a:t>
            </a:r>
          </a:p>
          <a:p>
            <a:pPr marL="0" indent="0" algn="just" fontAlgn="ctr">
              <a:spcBef>
                <a:spcPts val="600"/>
              </a:spcBef>
              <a:buNone/>
            </a:pPr>
            <a:r>
              <a:rPr lang="en-US" sz="1200" dirty="0"/>
              <a:t>Crude Fiber, maximum 		12.00%</a:t>
            </a:r>
          </a:p>
          <a:p>
            <a:pPr marL="0" indent="0" algn="just" fontAlgn="ctr">
              <a:spcBef>
                <a:spcPts val="600"/>
              </a:spcBef>
              <a:buNone/>
            </a:pPr>
            <a:r>
              <a:rPr lang="en-US" sz="1200" dirty="0"/>
              <a:t>Dietary Starch, maximum	20.00%</a:t>
            </a:r>
          </a:p>
          <a:p>
            <a:pPr marL="0" indent="0" algn="just" fontAlgn="ctr">
              <a:spcBef>
                <a:spcPts val="600"/>
              </a:spcBef>
              <a:buNone/>
            </a:pPr>
            <a:r>
              <a:rPr lang="en-US" sz="1200" dirty="0"/>
              <a:t>Calcium (Ca), minimum		0.60%</a:t>
            </a:r>
          </a:p>
          <a:p>
            <a:pPr marL="0" indent="0" algn="just" fontAlgn="ctr">
              <a:spcBef>
                <a:spcPts val="600"/>
              </a:spcBef>
              <a:buNone/>
            </a:pPr>
            <a:r>
              <a:rPr lang="en-US" sz="1200" dirty="0"/>
              <a:t>Calcium (Ca), maximum 	1.00%</a:t>
            </a:r>
          </a:p>
          <a:p>
            <a:pPr marL="0" indent="0" algn="just" fontAlgn="ctr">
              <a:spcBef>
                <a:spcPts val="600"/>
              </a:spcBef>
              <a:buNone/>
            </a:pPr>
            <a:r>
              <a:rPr lang="en-US" sz="1200" dirty="0"/>
              <a:t>Phosphorus (P), minimum   	0.60%</a:t>
            </a:r>
          </a:p>
          <a:p>
            <a:pPr marL="0" indent="0" algn="just" fontAlgn="ctr">
              <a:spcBef>
                <a:spcPts val="600"/>
              </a:spcBef>
              <a:buNone/>
            </a:pPr>
            <a:r>
              <a:rPr lang="en-US" sz="1200" dirty="0"/>
              <a:t>Copper (Cu), minimum   </a:t>
            </a:r>
            <a:r>
              <a:rPr lang="is-IS" sz="1200" dirty="0"/>
              <a:t>	</a:t>
            </a:r>
            <a:r>
              <a:rPr lang="en-US" sz="1200" dirty="0"/>
              <a:t>55 ppm</a:t>
            </a:r>
          </a:p>
          <a:p>
            <a:pPr marL="0" indent="0" algn="just" fontAlgn="ctr">
              <a:spcBef>
                <a:spcPts val="600"/>
              </a:spcBef>
              <a:buNone/>
            </a:pPr>
            <a:r>
              <a:rPr lang="en-US" sz="1200" dirty="0"/>
              <a:t>Selenium (Se), minimum   </a:t>
            </a:r>
            <a:r>
              <a:rPr lang="is-IS" sz="1200" dirty="0"/>
              <a:t>	</a:t>
            </a:r>
            <a:r>
              <a:rPr lang="en-US" sz="1200" dirty="0"/>
              <a:t>0.30 ppm</a:t>
            </a:r>
          </a:p>
          <a:p>
            <a:pPr marL="0" indent="0" algn="just" fontAlgn="ctr">
              <a:spcBef>
                <a:spcPts val="600"/>
              </a:spcBef>
              <a:buNone/>
            </a:pPr>
            <a:r>
              <a:rPr lang="en-US" sz="1200" dirty="0"/>
              <a:t>Zinc (Zn), minimum 		220 ppm</a:t>
            </a:r>
          </a:p>
          <a:p>
            <a:pPr marL="0" indent="0" algn="just" fontAlgn="ctr">
              <a:spcBef>
                <a:spcPts val="600"/>
              </a:spcBef>
              <a:buNone/>
            </a:pPr>
            <a:r>
              <a:rPr lang="en-US" sz="1200" dirty="0"/>
              <a:t>Vitamin A, minimum		3,000 IU/</a:t>
            </a:r>
            <a:r>
              <a:rPr lang="en-US" sz="1200" dirty="0" err="1"/>
              <a:t>lb</a:t>
            </a:r>
            <a:endParaRPr lang="en-US" sz="1200" dirty="0"/>
          </a:p>
          <a:p>
            <a:pPr marL="0" indent="0" algn="just" fontAlgn="ctr">
              <a:spcBef>
                <a:spcPts val="600"/>
              </a:spcBef>
              <a:buNone/>
            </a:pPr>
            <a:r>
              <a:rPr lang="en-US" sz="1200" dirty="0"/>
              <a:t>Vitamin D3, minimum		375 IU/</a:t>
            </a:r>
            <a:r>
              <a:rPr lang="en-US" sz="1200" dirty="0" err="1"/>
              <a:t>lb</a:t>
            </a:r>
            <a:endParaRPr lang="en-US" sz="1200" dirty="0"/>
          </a:p>
          <a:p>
            <a:pPr marL="0" indent="0" algn="just" fontAlgn="ctr">
              <a:spcBef>
                <a:spcPts val="600"/>
              </a:spcBef>
              <a:buNone/>
            </a:pPr>
            <a:r>
              <a:rPr lang="en-US" sz="1200" dirty="0"/>
              <a:t>Vitamin E, minimum		50 IU/</a:t>
            </a:r>
            <a:r>
              <a:rPr lang="en-US" sz="1200" dirty="0" err="1"/>
              <a:t>lb</a:t>
            </a:r>
            <a:r>
              <a:rPr lang="en-US" sz="1200" dirty="0"/>
              <a:t>	</a:t>
            </a:r>
          </a:p>
        </p:txBody>
      </p:sp>
      <p:sp>
        <p:nvSpPr>
          <p:cNvPr id="7" name="Content Placeholder 2"/>
          <p:cNvSpPr txBox="1">
            <a:spLocks/>
          </p:cNvSpPr>
          <p:nvPr/>
        </p:nvSpPr>
        <p:spPr>
          <a:xfrm>
            <a:off x="3530888" y="2545542"/>
            <a:ext cx="4717566" cy="4060050"/>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fontAlgn="ctr">
              <a:spcBef>
                <a:spcPts val="800"/>
              </a:spcBef>
              <a:buNone/>
            </a:pPr>
            <a:r>
              <a:rPr lang="en-US" sz="1200" b="1" dirty="0"/>
              <a:t>INGREDIENTS</a:t>
            </a:r>
            <a:endParaRPr lang="en-US" sz="1200" dirty="0"/>
          </a:p>
          <a:p>
            <a:pPr marL="0" indent="0">
              <a:buNone/>
            </a:pPr>
            <a:r>
              <a:rPr lang="en-US" sz="1050" dirty="0"/>
              <a:t>Wheat </a:t>
            </a:r>
            <a:r>
              <a:rPr lang="en-US" sz="1050" dirty="0" err="1"/>
              <a:t>middlings</a:t>
            </a:r>
            <a:r>
              <a:rPr lang="en-US" sz="1050" dirty="0"/>
              <a:t>, rice bran, dehydrated alfalfa meal, magnesium mica, soybean oil, cane molasses, calcium carbonate, soybean meal, ground yellow corn, shredded beet pulp, salt, flaxseed, fish oil, yeast culture, dried </a:t>
            </a:r>
            <a:r>
              <a:rPr lang="en-US" sz="1050" i="1" dirty="0"/>
              <a:t>Lactobacillus acidophilus</a:t>
            </a:r>
            <a:r>
              <a:rPr lang="en-US" sz="1050" dirty="0"/>
              <a:t> fermentation product, dried  </a:t>
            </a:r>
            <a:r>
              <a:rPr lang="en-US" sz="1050" i="1" dirty="0"/>
              <a:t>Enterococcus </a:t>
            </a:r>
            <a:r>
              <a:rPr lang="en-US" sz="1050" i="1" dirty="0" err="1"/>
              <a:t>faecium</a:t>
            </a:r>
            <a:r>
              <a:rPr lang="en-US" sz="1050" dirty="0"/>
              <a:t> fermentation product, dried </a:t>
            </a:r>
            <a:r>
              <a:rPr lang="en-US" sz="1050" i="1" dirty="0"/>
              <a:t>Aspergillus </a:t>
            </a:r>
            <a:r>
              <a:rPr lang="en-US" sz="1050" i="1" dirty="0" err="1"/>
              <a:t>oryzae</a:t>
            </a:r>
            <a:r>
              <a:rPr lang="en-US" sz="1050" i="1" dirty="0"/>
              <a:t> </a:t>
            </a:r>
            <a:r>
              <a:rPr lang="en-US" sz="1050" dirty="0"/>
              <a:t>fermentation extract, vitamin A supplement, vitamin D3 supplement, vitamin E supplement, vitamin B12 supplement, riboflavin supplement, niacin supplement, calcium </a:t>
            </a:r>
            <a:r>
              <a:rPr lang="en-US" sz="1050" dirty="0" err="1"/>
              <a:t>pantothenate</a:t>
            </a:r>
            <a:r>
              <a:rPr lang="en-US" sz="1050" dirty="0"/>
              <a:t>, choline chloride, folic acid, thiamine mononitrate, pyridoxine hydrochloride, biotin, copper amino acid chelate, copper sulfate, </a:t>
            </a:r>
            <a:r>
              <a:rPr lang="en-US" sz="1050" dirty="0" err="1"/>
              <a:t>ethylenediamine</a:t>
            </a:r>
            <a:r>
              <a:rPr lang="en-US" sz="1050" dirty="0"/>
              <a:t> </a:t>
            </a:r>
            <a:r>
              <a:rPr lang="en-US" sz="1050" dirty="0" err="1"/>
              <a:t>dihydroiodide</a:t>
            </a:r>
            <a:r>
              <a:rPr lang="en-US" sz="1050" dirty="0"/>
              <a:t>, iron amino acid chelate, ferrous sulfate, manganese amino acid chelate, manganese sulfate, selenium yeast, zinc methionine complex, zinc sulfate.</a:t>
            </a:r>
          </a:p>
          <a:p>
            <a:pPr marL="0" indent="0">
              <a:buNone/>
            </a:pPr>
            <a:r>
              <a:rPr lang="en-US" sz="1100" b="1" dirty="0"/>
              <a:t>FEEDING DIRECTIONS</a:t>
            </a:r>
            <a:endParaRPr lang="en-US" sz="1100" dirty="0"/>
          </a:p>
          <a:p>
            <a:pPr marL="0" indent="0">
              <a:buNone/>
            </a:pPr>
            <a:r>
              <a:rPr lang="en-US" sz="1100" dirty="0"/>
              <a:t>The recommended feeding rate for INFINITY PRIME PERFORMANCE EN is shown in the chart on the bag. Do not feed free choice. If you feed by dry measure, periodically weigh the feed to ensure that the proper amount is being fed. Observe the condition of your horse over a period of time. The recommended feeding rates may be increased or decreased by 10% to keep your horse in the desired condition. Do not exceed 10% above the recommended rate.</a:t>
            </a:r>
          </a:p>
          <a:p>
            <a:pPr marL="0" indent="0">
              <a:buNone/>
            </a:pPr>
            <a:r>
              <a:rPr lang="en-US" sz="1100" dirty="0"/>
              <a:t>Changes in feed or feeding rate should be made gradually over several days. Changes in feeding rate should not exceed 1 pound per day. Feed at regular times at least twice daily. If horse is hot, excited, or ill, delay feeding. Do not allow horse to over-consume or eat rapidly.</a:t>
            </a:r>
          </a:p>
          <a:p>
            <a:pPr marL="0" indent="0">
              <a:buNone/>
            </a:pPr>
            <a:r>
              <a:rPr lang="en-US" sz="1100" dirty="0"/>
              <a:t>An effective internal parasite control program is essential to your horse’s health. Observe your horse’s condition regularly. Consult your veterinarian if any problems arise.</a:t>
            </a:r>
          </a:p>
          <a:p>
            <a:pPr marL="0" indent="0" fontAlgn="ctr">
              <a:spcBef>
                <a:spcPts val="500"/>
              </a:spcBef>
              <a:buNone/>
            </a:pPr>
            <a:endParaRPr lang="en-US" sz="1100" dirty="0"/>
          </a:p>
        </p:txBody>
      </p:sp>
      <p:sp>
        <p:nvSpPr>
          <p:cNvPr id="8" name="Content Placeholder 2"/>
          <p:cNvSpPr txBox="1">
            <a:spLocks/>
          </p:cNvSpPr>
          <p:nvPr/>
        </p:nvSpPr>
        <p:spPr>
          <a:xfrm>
            <a:off x="556260" y="3403489"/>
            <a:ext cx="2880360" cy="333259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spcBef>
                <a:spcPts val="300"/>
              </a:spcBef>
              <a:buNone/>
            </a:pPr>
            <a:r>
              <a:rPr lang="en-US" sz="900" b="1" dirty="0">
                <a:latin typeface="Helvetica Condensed Medium" charset="0"/>
                <a:ea typeface="Helvetica Condensed Medium" charset="0"/>
                <a:cs typeface="Helvetica Condensed Medium" charset="0"/>
              </a:rPr>
              <a:t>FEATURES		 </a:t>
            </a:r>
            <a:r>
              <a:rPr lang="en-US" sz="900" dirty="0">
                <a:latin typeface="Helvetica Condensed Medium" charset="0"/>
                <a:ea typeface="Helvetica Condensed Medium" charset="0"/>
                <a:cs typeface="Helvetica Condensed Medium" charset="0"/>
              </a:rPr>
              <a:t>Flaxseed and fish oil</a:t>
            </a:r>
          </a:p>
          <a:p>
            <a:pPr marL="0" indent="0">
              <a:spcBef>
                <a:spcPts val="300"/>
              </a:spcBef>
              <a:buNone/>
            </a:pPr>
            <a:r>
              <a:rPr lang="en-US" sz="900" dirty="0">
                <a:latin typeface="Helvetica Condensed Medium" charset="0"/>
                <a:ea typeface="Helvetica Condensed Medium" charset="0"/>
                <a:cs typeface="Helvetica Condensed Medium" charset="0"/>
              </a:rPr>
              <a:t>14% protein	   	 Probiotics</a:t>
            </a:r>
          </a:p>
          <a:p>
            <a:pPr marL="0" indent="0">
              <a:spcBef>
                <a:spcPts val="300"/>
              </a:spcBef>
              <a:buNone/>
            </a:pPr>
            <a:r>
              <a:rPr lang="en-US" sz="900" dirty="0">
                <a:latin typeface="Helvetica Condensed Medium" charset="0"/>
                <a:ea typeface="Helvetica Condensed Medium" charset="0"/>
                <a:cs typeface="Helvetica Condensed Medium" charset="0"/>
              </a:rPr>
              <a:t>1401 Kcal/</a:t>
            </a:r>
            <a:r>
              <a:rPr lang="en-US" sz="900" dirty="0" err="1">
                <a:latin typeface="Helvetica Condensed Medium" charset="0"/>
                <a:ea typeface="Helvetica Condensed Medium" charset="0"/>
                <a:cs typeface="Helvetica Condensed Medium" charset="0"/>
              </a:rPr>
              <a:t>lb</a:t>
            </a:r>
            <a:r>
              <a:rPr lang="en-US" sz="900" dirty="0">
                <a:latin typeface="Helvetica Condensed Medium" charset="0"/>
                <a:ea typeface="Helvetica Condensed Medium" charset="0"/>
                <a:cs typeface="Helvetica Condensed Medium" charset="0"/>
              </a:rPr>
              <a:t>		 Chelated sources of copper,</a:t>
            </a:r>
          </a:p>
          <a:p>
            <a:pPr marL="0" indent="0">
              <a:spcBef>
                <a:spcPts val="300"/>
              </a:spcBef>
              <a:buNone/>
            </a:pPr>
            <a:r>
              <a:rPr lang="en-US" sz="900" dirty="0">
                <a:latin typeface="Helvetica Condensed Medium" charset="0"/>
                <a:ea typeface="Helvetica Condensed Medium" charset="0"/>
                <a:cs typeface="Helvetica Condensed Medium" charset="0"/>
              </a:rPr>
              <a:t>8% fat			 zinc, iron and manganese</a:t>
            </a:r>
          </a:p>
          <a:p>
            <a:pPr marL="0" indent="0">
              <a:spcBef>
                <a:spcPts val="300"/>
              </a:spcBef>
              <a:buNone/>
            </a:pPr>
            <a:r>
              <a:rPr lang="en-US" sz="900" dirty="0">
                <a:latin typeface="Helvetica Condensed Medium" charset="0"/>
                <a:ea typeface="Helvetica Condensed Medium" charset="0"/>
                <a:cs typeface="Helvetica Condensed Medium" charset="0"/>
              </a:rPr>
              <a:t>Soybean oil		 Beet pulp</a:t>
            </a:r>
          </a:p>
          <a:p>
            <a:pPr marL="0" indent="0">
              <a:buNone/>
            </a:pPr>
            <a:r>
              <a:rPr lang="en-US" sz="900" b="1" dirty="0">
                <a:latin typeface="Helvetica Condensed Medium" charset="0"/>
                <a:ea typeface="Helvetica Condensed Medium" charset="0"/>
                <a:cs typeface="Helvetica Condensed Medium" charset="0"/>
              </a:rPr>
              <a:t>BENEFITS</a:t>
            </a:r>
          </a:p>
          <a:p>
            <a:pPr marL="0" indent="0">
              <a:spcBef>
                <a:spcPts val="300"/>
              </a:spcBef>
              <a:buNone/>
            </a:pPr>
            <a:r>
              <a:rPr lang="en-US" sz="900" dirty="0">
                <a:latin typeface="Helvetica Condensed Medium" charset="0"/>
                <a:ea typeface="Helvetica Condensed Medium" charset="0"/>
                <a:cs typeface="Helvetica Condensed Medium" charset="0"/>
              </a:rPr>
              <a:t>High caloric density for energy.</a:t>
            </a:r>
          </a:p>
          <a:p>
            <a:pPr marL="0" indent="0">
              <a:spcBef>
                <a:spcPts val="300"/>
              </a:spcBef>
              <a:buNone/>
            </a:pPr>
            <a:r>
              <a:rPr lang="en-US" sz="900" dirty="0">
                <a:latin typeface="Helvetica Condensed Medium" charset="0"/>
                <a:ea typeface="Helvetica Condensed Medium" charset="0"/>
                <a:cs typeface="Helvetica Condensed Medium" charset="0"/>
              </a:rPr>
              <a:t>Soybean oil promotes healthy skin and hair coat.</a:t>
            </a:r>
          </a:p>
          <a:p>
            <a:pPr marL="0" indent="0">
              <a:spcBef>
                <a:spcPts val="300"/>
              </a:spcBef>
              <a:buNone/>
            </a:pPr>
            <a:r>
              <a:rPr lang="en-US" sz="900" dirty="0">
                <a:latin typeface="Helvetica Condensed Medium" charset="0"/>
                <a:ea typeface="Helvetica Condensed Medium" charset="0"/>
                <a:cs typeface="Helvetica Condensed Medium" charset="0"/>
              </a:rPr>
              <a:t>Chelated trace minerals and organic selenium are more easily absorbed and retained.</a:t>
            </a:r>
          </a:p>
          <a:p>
            <a:pPr marL="0" indent="0">
              <a:spcBef>
                <a:spcPts val="300"/>
              </a:spcBef>
              <a:buNone/>
            </a:pPr>
            <a:r>
              <a:rPr lang="en-US" sz="900" dirty="0">
                <a:latin typeface="Helvetica Condensed Medium" charset="0"/>
                <a:ea typeface="Helvetica Condensed Medium" charset="0"/>
                <a:cs typeface="Helvetica Condensed Medium" charset="0"/>
              </a:rPr>
              <a:t>Chelated zinc from </a:t>
            </a:r>
            <a:r>
              <a:rPr lang="en-US" sz="900" dirty="0" err="1">
                <a:latin typeface="Helvetica Condensed Medium" charset="0"/>
                <a:ea typeface="Helvetica Condensed Medium" charset="0"/>
                <a:cs typeface="Helvetica Condensed Medium" charset="0"/>
              </a:rPr>
              <a:t>Zinpro</a:t>
            </a:r>
            <a:r>
              <a:rPr lang="en-US" sz="900" dirty="0">
                <a:latin typeface="Helvetica Condensed Medium" charset="0"/>
                <a:ea typeface="Helvetica Condensed Medium" charset="0"/>
                <a:cs typeface="Helvetica Condensed Medium" charset="0"/>
              </a:rPr>
              <a:t> promotes hoof health.</a:t>
            </a:r>
          </a:p>
          <a:p>
            <a:pPr marL="0" indent="0">
              <a:spcBef>
                <a:spcPts val="300"/>
              </a:spcBef>
              <a:buNone/>
            </a:pPr>
            <a:r>
              <a:rPr lang="en-US" sz="900" dirty="0">
                <a:latin typeface="Helvetica Condensed Medium" charset="0"/>
                <a:ea typeface="Helvetica Condensed Medium" charset="0"/>
                <a:cs typeface="Helvetica Condensed Medium" charset="0"/>
              </a:rPr>
              <a:t>Added fat help to maintain blood glucose levels for performance and endurance.</a:t>
            </a:r>
          </a:p>
          <a:p>
            <a:pPr marL="0" indent="0">
              <a:spcBef>
                <a:spcPts val="300"/>
              </a:spcBef>
              <a:buNone/>
            </a:pPr>
            <a:r>
              <a:rPr lang="en-US" sz="900" dirty="0">
                <a:latin typeface="Helvetica Condensed Medium" charset="0"/>
                <a:ea typeface="Helvetica Condensed Medium" charset="0"/>
                <a:cs typeface="Helvetica Condensed Medium" charset="0"/>
              </a:rPr>
              <a:t>Probiotics replenish beneficial micro-organisms.</a:t>
            </a:r>
          </a:p>
          <a:p>
            <a:pPr marL="0" indent="0">
              <a:spcBef>
                <a:spcPts val="300"/>
              </a:spcBef>
              <a:buNone/>
            </a:pPr>
            <a:r>
              <a:rPr lang="en-US" sz="900" dirty="0">
                <a:latin typeface="Helvetica Condensed Medium" charset="0"/>
                <a:ea typeface="Helvetica Condensed Medium" charset="0"/>
                <a:cs typeface="Helvetica Condensed Medium" charset="0"/>
              </a:rPr>
              <a:t>Beet pulp – a fermentable source of fiber in the hindgut supplying energy and prebiotics, which are beneficial to intestinal microbes.</a:t>
            </a:r>
          </a:p>
          <a:p>
            <a:pPr marL="0" indent="0">
              <a:spcBef>
                <a:spcPts val="300"/>
              </a:spcBef>
              <a:buNone/>
            </a:pPr>
            <a:r>
              <a:rPr lang="en-US" sz="900" dirty="0">
                <a:latin typeface="Helvetica Condensed Medium" charset="0"/>
                <a:ea typeface="Helvetica Condensed Medium" charset="0"/>
                <a:cs typeface="Helvetica Condensed Medium" charset="0"/>
              </a:rPr>
              <a:t>Flaxseed and fish oil provide beneficial omega-3 fatty acids to support immune function and reduce inflammation.</a:t>
            </a:r>
          </a:p>
          <a:p>
            <a:pPr marL="0" indent="0">
              <a:spcBef>
                <a:spcPts val="300"/>
              </a:spcBef>
              <a:buNone/>
            </a:pPr>
            <a:endParaRPr lang="en-US" sz="900" dirty="0"/>
          </a:p>
          <a:p>
            <a:pPr marL="0" indent="0">
              <a:spcBef>
                <a:spcPts val="300"/>
              </a:spcBef>
              <a:buNone/>
            </a:pPr>
            <a:endParaRPr lang="en-US" sz="900" dirty="0"/>
          </a:p>
        </p:txBody>
      </p:sp>
      <p:sp>
        <p:nvSpPr>
          <p:cNvPr id="9" name="Content Placeholder 2"/>
          <p:cNvSpPr txBox="1">
            <a:spLocks/>
          </p:cNvSpPr>
          <p:nvPr/>
        </p:nvSpPr>
        <p:spPr>
          <a:xfrm>
            <a:off x="3070110" y="1367310"/>
            <a:ext cx="6538710" cy="46911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1200" dirty="0">
                <a:solidFill>
                  <a:schemeClr val="accent1"/>
                </a:solidFill>
              </a:rPr>
              <a:t>Exceptional nutrition for performance and breeding horses. The high caloric density delivers more nutrition per pound with an excellent source of fiber for a healthy digestive tract.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7028" y="765841"/>
            <a:ext cx="1318824" cy="2637648"/>
          </a:xfrm>
          <a:prstGeom prst="rect">
            <a:avLst/>
          </a:prstGeom>
        </p:spPr>
      </p:pic>
      <p:sp>
        <p:nvSpPr>
          <p:cNvPr id="10" name="TextBox 9"/>
          <p:cNvSpPr txBox="1"/>
          <p:nvPr/>
        </p:nvSpPr>
        <p:spPr>
          <a:xfrm>
            <a:off x="10466477" y="476691"/>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spTree>
    <p:extLst>
      <p:ext uri="{BB962C8B-B14F-4D97-AF65-F5344CB8AC3E}">
        <p14:creationId xmlns:p14="http://schemas.microsoft.com/office/powerpoint/2010/main" val="12407214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9667" y="765841"/>
            <a:ext cx="7173033" cy="706964"/>
          </a:xfrm>
        </p:spPr>
        <p:txBody>
          <a:bodyPr/>
          <a:lstStyle/>
          <a:p>
            <a:r>
              <a:rPr lang="en-US" sz="2800" dirty="0"/>
              <a:t>1103 INFINITY ALFA-PRO FS</a:t>
            </a:r>
          </a:p>
        </p:txBody>
      </p:sp>
      <p:sp>
        <p:nvSpPr>
          <p:cNvPr id="6" name="Content Placeholder 2"/>
          <p:cNvSpPr>
            <a:spLocks noGrp="1"/>
          </p:cNvSpPr>
          <p:nvPr>
            <p:ph idx="1"/>
          </p:nvPr>
        </p:nvSpPr>
        <p:spPr>
          <a:xfrm>
            <a:off x="8481060" y="2531249"/>
            <a:ext cx="3383280" cy="4060051"/>
          </a:xfrm>
        </p:spPr>
        <p:txBody>
          <a:bodyPr>
            <a:noAutofit/>
          </a:bodyPr>
          <a:lstStyle/>
          <a:p>
            <a:pPr marL="0" indent="0" fontAlgn="ctr">
              <a:spcBef>
                <a:spcPts val="600"/>
              </a:spcBef>
              <a:buNone/>
            </a:pPr>
            <a:r>
              <a:rPr lang="en-US" sz="1200" b="1" dirty="0"/>
              <a:t>GUARANTEED ANALYSIS</a:t>
            </a:r>
            <a:endParaRPr lang="en-US" sz="1200" dirty="0"/>
          </a:p>
          <a:p>
            <a:pPr marL="0" indent="0" algn="just" fontAlgn="ctr">
              <a:spcBef>
                <a:spcPts val="600"/>
              </a:spcBef>
              <a:buNone/>
            </a:pPr>
            <a:r>
              <a:rPr lang="en-US" sz="1200" dirty="0"/>
              <a:t>Crude Protein, minimum		12.00%</a:t>
            </a:r>
          </a:p>
          <a:p>
            <a:pPr marL="0" indent="0" algn="just" fontAlgn="ctr">
              <a:spcBef>
                <a:spcPts val="600"/>
              </a:spcBef>
              <a:buNone/>
            </a:pPr>
            <a:r>
              <a:rPr lang="en-US" sz="1200" dirty="0"/>
              <a:t>Crude Fat, minimum 		5.00%</a:t>
            </a:r>
          </a:p>
          <a:p>
            <a:pPr marL="0" indent="0" algn="just" fontAlgn="ctr">
              <a:spcBef>
                <a:spcPts val="600"/>
              </a:spcBef>
              <a:buNone/>
            </a:pPr>
            <a:r>
              <a:rPr lang="en-US" sz="1200" dirty="0"/>
              <a:t>Crude Fiber, maximum 		20.00%</a:t>
            </a:r>
          </a:p>
          <a:p>
            <a:pPr marL="0" indent="0" algn="just" fontAlgn="ctr">
              <a:spcBef>
                <a:spcPts val="600"/>
              </a:spcBef>
              <a:buNone/>
            </a:pPr>
            <a:r>
              <a:rPr lang="en-US" sz="1200" dirty="0"/>
              <a:t>Dietary Starch, maximum	20.00%</a:t>
            </a:r>
          </a:p>
          <a:p>
            <a:pPr marL="0" indent="0" algn="just" fontAlgn="ctr">
              <a:spcBef>
                <a:spcPts val="600"/>
              </a:spcBef>
              <a:buNone/>
            </a:pPr>
            <a:r>
              <a:rPr lang="en-US" sz="1200" dirty="0"/>
              <a:t>Calcium (Ca), minimum		0.50%</a:t>
            </a:r>
          </a:p>
          <a:p>
            <a:pPr marL="0" indent="0" algn="just" fontAlgn="ctr">
              <a:spcBef>
                <a:spcPts val="600"/>
              </a:spcBef>
              <a:buNone/>
            </a:pPr>
            <a:r>
              <a:rPr lang="en-US" sz="1200" dirty="0"/>
              <a:t>Calcium (Ca), maximum 	1.00%</a:t>
            </a:r>
          </a:p>
          <a:p>
            <a:pPr marL="0" indent="0" algn="just" fontAlgn="ctr">
              <a:spcBef>
                <a:spcPts val="600"/>
              </a:spcBef>
              <a:buNone/>
            </a:pPr>
            <a:r>
              <a:rPr lang="en-US" sz="1200" dirty="0"/>
              <a:t>Phosphorus (P), minimum   	0.45%</a:t>
            </a:r>
          </a:p>
          <a:p>
            <a:pPr marL="0" indent="0" algn="just" fontAlgn="ctr">
              <a:spcBef>
                <a:spcPts val="600"/>
              </a:spcBef>
              <a:buNone/>
            </a:pPr>
            <a:r>
              <a:rPr lang="en-US" sz="1200" dirty="0"/>
              <a:t>Copper (Cu), minimum   </a:t>
            </a:r>
            <a:r>
              <a:rPr lang="is-IS" sz="1200" dirty="0"/>
              <a:t>	</a:t>
            </a:r>
            <a:r>
              <a:rPr lang="en-US" sz="1200" dirty="0"/>
              <a:t>20 ppm</a:t>
            </a:r>
          </a:p>
          <a:p>
            <a:pPr marL="0" indent="0" algn="just" fontAlgn="ctr">
              <a:spcBef>
                <a:spcPts val="600"/>
              </a:spcBef>
              <a:buNone/>
            </a:pPr>
            <a:r>
              <a:rPr lang="en-US" sz="1200" dirty="0"/>
              <a:t>Selenium (Se), minimum   </a:t>
            </a:r>
            <a:r>
              <a:rPr lang="is-IS" sz="1200" dirty="0"/>
              <a:t>	</a:t>
            </a:r>
            <a:r>
              <a:rPr lang="en-US" sz="1200" dirty="0"/>
              <a:t>0.30 ppm</a:t>
            </a:r>
          </a:p>
          <a:p>
            <a:pPr marL="0" indent="0" algn="just" fontAlgn="ctr">
              <a:spcBef>
                <a:spcPts val="600"/>
              </a:spcBef>
              <a:buNone/>
            </a:pPr>
            <a:r>
              <a:rPr lang="en-US" sz="1200" dirty="0"/>
              <a:t>Zinc (Zn), minimum 		50 ppm</a:t>
            </a:r>
          </a:p>
          <a:p>
            <a:pPr marL="0" indent="0" algn="just" fontAlgn="ctr">
              <a:spcBef>
                <a:spcPts val="600"/>
              </a:spcBef>
              <a:buNone/>
            </a:pPr>
            <a:r>
              <a:rPr lang="en-US" sz="1200" dirty="0"/>
              <a:t>Vitamin A, minimum		3,000 IU/</a:t>
            </a:r>
            <a:r>
              <a:rPr lang="en-US" sz="1200" dirty="0" err="1"/>
              <a:t>lb</a:t>
            </a:r>
            <a:endParaRPr lang="en-US" sz="1200" dirty="0"/>
          </a:p>
          <a:p>
            <a:pPr marL="0" indent="0" algn="just" fontAlgn="ctr">
              <a:spcBef>
                <a:spcPts val="600"/>
              </a:spcBef>
              <a:buNone/>
            </a:pPr>
            <a:r>
              <a:rPr lang="en-US" sz="1200" dirty="0"/>
              <a:t>Vitamin D3, minimum		375 IU/</a:t>
            </a:r>
            <a:r>
              <a:rPr lang="en-US" sz="1200" dirty="0" err="1"/>
              <a:t>lb</a:t>
            </a:r>
            <a:endParaRPr lang="en-US" sz="1200" dirty="0"/>
          </a:p>
          <a:p>
            <a:pPr marL="0" indent="0" algn="just" fontAlgn="ctr">
              <a:spcBef>
                <a:spcPts val="600"/>
              </a:spcBef>
              <a:buNone/>
            </a:pPr>
            <a:r>
              <a:rPr lang="en-US" sz="1200" dirty="0"/>
              <a:t>Vitamin E, minimum		50 IU/</a:t>
            </a:r>
            <a:r>
              <a:rPr lang="en-US" sz="1200" dirty="0" err="1"/>
              <a:t>lb</a:t>
            </a:r>
            <a:r>
              <a:rPr lang="en-US" sz="1200" dirty="0"/>
              <a:t>	</a:t>
            </a:r>
          </a:p>
        </p:txBody>
      </p:sp>
      <p:sp>
        <p:nvSpPr>
          <p:cNvPr id="7" name="Content Placeholder 2"/>
          <p:cNvSpPr txBox="1">
            <a:spLocks/>
          </p:cNvSpPr>
          <p:nvPr/>
        </p:nvSpPr>
        <p:spPr>
          <a:xfrm>
            <a:off x="3530888" y="2545542"/>
            <a:ext cx="4717566" cy="4060050"/>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fontAlgn="ctr">
              <a:spcBef>
                <a:spcPts val="800"/>
              </a:spcBef>
              <a:buNone/>
            </a:pPr>
            <a:r>
              <a:rPr lang="en-US" sz="1200" b="1" dirty="0"/>
              <a:t>INGREDIENTS</a:t>
            </a:r>
            <a:endParaRPr lang="en-US" sz="1200" dirty="0"/>
          </a:p>
          <a:p>
            <a:pPr marL="0" indent="0">
              <a:buNone/>
            </a:pPr>
            <a:r>
              <a:rPr lang="en-US" sz="1000" dirty="0"/>
              <a:t>Roughage products (36%), rice bran, wheat </a:t>
            </a:r>
            <a:r>
              <a:rPr lang="en-US" sz="1000" dirty="0" err="1"/>
              <a:t>middlings</a:t>
            </a:r>
            <a:r>
              <a:rPr lang="en-US" sz="1000" dirty="0"/>
              <a:t>, dehydrated alfalfa meal, ground yellow corn, soybean meal, cane molasses, calcium carbonate, magnesium mica, salt, flaxseed, fish oil, yeast culture, dried </a:t>
            </a:r>
            <a:r>
              <a:rPr lang="en-US" sz="1000" i="1" dirty="0"/>
              <a:t>Lactobacillus acidophilus</a:t>
            </a:r>
            <a:r>
              <a:rPr lang="en-US" sz="1000" dirty="0"/>
              <a:t> fermentation product, dried </a:t>
            </a:r>
            <a:r>
              <a:rPr lang="en-US" sz="1000" i="1" dirty="0"/>
              <a:t>Enterococcus </a:t>
            </a:r>
            <a:r>
              <a:rPr lang="en-US" sz="1000" i="1" dirty="0" err="1"/>
              <a:t>faecium</a:t>
            </a:r>
            <a:r>
              <a:rPr lang="en-US" sz="1000" dirty="0"/>
              <a:t> fermentation product, dried </a:t>
            </a:r>
            <a:r>
              <a:rPr lang="en-US" sz="1000" i="1" dirty="0"/>
              <a:t>Aspergillus </a:t>
            </a:r>
            <a:r>
              <a:rPr lang="en-US" sz="1000" i="1" dirty="0" err="1"/>
              <a:t>oryzae</a:t>
            </a:r>
            <a:r>
              <a:rPr lang="en-US" sz="1000" dirty="0"/>
              <a:t> fermentation extract, vitamin A supplement, vitamin D3 supplement, vitamin E supplement, vitamin B12 supplement, riboflavin supplement, niacin supplement, calcium </a:t>
            </a:r>
            <a:r>
              <a:rPr lang="en-US" sz="1000" dirty="0" err="1"/>
              <a:t>pantothenate</a:t>
            </a:r>
            <a:r>
              <a:rPr lang="en-US" sz="1000" dirty="0"/>
              <a:t>, choline chloride, folic acid, thiamine mononitrate, pyridoxine hydrochloride, biotin, copper amino acid chelate, copper sulfate, </a:t>
            </a:r>
            <a:r>
              <a:rPr lang="en-US" sz="1000" dirty="0" err="1"/>
              <a:t>ethylenediamine</a:t>
            </a:r>
            <a:r>
              <a:rPr lang="en-US" sz="1000" dirty="0"/>
              <a:t> </a:t>
            </a:r>
            <a:r>
              <a:rPr lang="en-US" sz="1000" dirty="0" err="1"/>
              <a:t>dihydroiodide</a:t>
            </a:r>
            <a:r>
              <a:rPr lang="en-US" sz="1000" dirty="0"/>
              <a:t>, iron amino acid chelate, ferrous sulfate, manganese amino acid chelate, manganese sulfate, selenium yeast, zinc methionine complex, zinc sulfate </a:t>
            </a:r>
          </a:p>
          <a:p>
            <a:pPr marL="0" indent="0">
              <a:buNone/>
            </a:pPr>
            <a:r>
              <a:rPr lang="en-US" sz="1100" b="1" dirty="0"/>
              <a:t>FEEDING DIRECTIONS</a:t>
            </a:r>
            <a:endParaRPr lang="en-US" sz="1100" dirty="0"/>
          </a:p>
          <a:p>
            <a:pPr marL="0" indent="0">
              <a:buNone/>
            </a:pPr>
            <a:r>
              <a:rPr lang="en-US" sz="1100" dirty="0"/>
              <a:t>The recommended feeding rate for INFINITY ALFA-PRO FS is shown in the chart on the bag. Do not feed free choice. If you feed by dry measure, periodically weigh the feed to ensure that the proper amount is being fed. Observe the condition of your horse over a period of time. The recommended feeding rates may be increased or decreased by 10% to keep your horse in the desired condition. Do not exceed 10% above the recommended rate.</a:t>
            </a:r>
          </a:p>
          <a:p>
            <a:pPr marL="0" indent="0">
              <a:buNone/>
            </a:pPr>
            <a:r>
              <a:rPr lang="en-US" sz="1100" dirty="0"/>
              <a:t>Changes in feed or feeding rate should be made gradually over several days. Changes in feeding rate should not exceed 1 pound per day. Feed at regular times at least twice daily. If horse is hot, excited, or ill, delay feeding. Do not allow horse to over-consume or eat rapidly.</a:t>
            </a:r>
          </a:p>
          <a:p>
            <a:pPr marL="0" indent="0">
              <a:buNone/>
            </a:pPr>
            <a:r>
              <a:rPr lang="en-US" sz="1100" dirty="0"/>
              <a:t>An effective internal parasite control program is essential to your horse’s health. Observe your horse’s condition regularly. Consult your veterinarian if any problems arise.</a:t>
            </a:r>
          </a:p>
          <a:p>
            <a:pPr marL="0" indent="0" fontAlgn="ctr">
              <a:spcBef>
                <a:spcPts val="500"/>
              </a:spcBef>
              <a:buNone/>
            </a:pPr>
            <a:endParaRPr lang="en-US" sz="1100" dirty="0"/>
          </a:p>
        </p:txBody>
      </p:sp>
      <p:sp>
        <p:nvSpPr>
          <p:cNvPr id="8" name="Content Placeholder 2"/>
          <p:cNvSpPr txBox="1">
            <a:spLocks/>
          </p:cNvSpPr>
          <p:nvPr/>
        </p:nvSpPr>
        <p:spPr>
          <a:xfrm>
            <a:off x="556260" y="3403489"/>
            <a:ext cx="2880360" cy="333259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spcBef>
                <a:spcPts val="300"/>
              </a:spcBef>
              <a:buNone/>
            </a:pPr>
            <a:r>
              <a:rPr lang="en-US" sz="900" b="1" dirty="0">
                <a:latin typeface="Helvetica Condensed Medium" charset="0"/>
                <a:ea typeface="Helvetica Condensed Medium" charset="0"/>
                <a:cs typeface="Helvetica Condensed Medium" charset="0"/>
              </a:rPr>
              <a:t>FEATURES		</a:t>
            </a:r>
            <a:r>
              <a:rPr lang="en-US" sz="900" dirty="0">
                <a:latin typeface="Helvetica Condensed Medium" charset="0"/>
                <a:ea typeface="Helvetica Condensed Medium" charset="0"/>
                <a:cs typeface="Helvetica Condensed Medium" charset="0"/>
              </a:rPr>
              <a:t>Flaxseed and fish oil</a:t>
            </a:r>
          </a:p>
          <a:p>
            <a:pPr marL="0" indent="0">
              <a:spcBef>
                <a:spcPts val="300"/>
              </a:spcBef>
              <a:buNone/>
            </a:pPr>
            <a:r>
              <a:rPr lang="en-US" sz="900" dirty="0">
                <a:latin typeface="Helvetica Condensed Medium" charset="0"/>
                <a:ea typeface="Helvetica Condensed Medium" charset="0"/>
                <a:cs typeface="Helvetica Condensed Medium" charset="0"/>
              </a:rPr>
              <a:t>12% protein	   	Probiotics</a:t>
            </a:r>
          </a:p>
          <a:p>
            <a:pPr marL="0" indent="0">
              <a:spcBef>
                <a:spcPts val="300"/>
              </a:spcBef>
              <a:buNone/>
            </a:pPr>
            <a:r>
              <a:rPr lang="en-US" sz="900" dirty="0">
                <a:latin typeface="Helvetica Condensed Medium" charset="0"/>
                <a:ea typeface="Helvetica Condensed Medium" charset="0"/>
                <a:cs typeface="Helvetica Condensed Medium" charset="0"/>
              </a:rPr>
              <a:t>20% fiber		Vitamin fortified            5% fat	                	Beet pulp </a:t>
            </a:r>
          </a:p>
          <a:p>
            <a:pPr marL="0" indent="0">
              <a:spcBef>
                <a:spcPts val="300"/>
              </a:spcBef>
              <a:buNone/>
            </a:pPr>
            <a:r>
              <a:rPr lang="en-US" sz="900" dirty="0">
                <a:latin typeface="Helvetica Condensed Medium" charset="0"/>
                <a:ea typeface="Helvetica Condensed Medium" charset="0"/>
                <a:cs typeface="Helvetica Condensed Medium" charset="0"/>
              </a:rPr>
              <a:t>Chelated sources of copper, zinc, iron &amp; manganese</a:t>
            </a:r>
          </a:p>
          <a:p>
            <a:pPr marL="0" indent="0">
              <a:spcBef>
                <a:spcPts val="300"/>
              </a:spcBef>
              <a:buNone/>
            </a:pPr>
            <a:r>
              <a:rPr lang="en-US" sz="900" dirty="0">
                <a:latin typeface="Helvetica Condensed Medium" charset="0"/>
                <a:ea typeface="Helvetica Condensed Medium" charset="0"/>
                <a:cs typeface="Helvetica Condensed Medium" charset="0"/>
              </a:rPr>
              <a:t> </a:t>
            </a:r>
            <a:r>
              <a:rPr lang="en-US" sz="900" b="1" dirty="0">
                <a:latin typeface="Helvetica Condensed Medium" charset="0"/>
                <a:ea typeface="Helvetica Condensed Medium" charset="0"/>
                <a:cs typeface="Helvetica Condensed Medium" charset="0"/>
              </a:rPr>
              <a:t>BENEFITS</a:t>
            </a:r>
          </a:p>
          <a:p>
            <a:pPr marL="0" indent="0">
              <a:spcBef>
                <a:spcPts val="300"/>
              </a:spcBef>
              <a:buNone/>
            </a:pPr>
            <a:r>
              <a:rPr lang="en-US" sz="900" dirty="0">
                <a:latin typeface="Helvetica Condensed Medium" charset="0"/>
                <a:ea typeface="Helvetica Condensed Medium" charset="0"/>
                <a:cs typeface="Helvetica Condensed Medium" charset="0"/>
              </a:rPr>
              <a:t>Labor savings and convenient – no need to store and feed large amounts of hay.</a:t>
            </a:r>
          </a:p>
          <a:p>
            <a:pPr marL="0" indent="0">
              <a:spcBef>
                <a:spcPts val="300"/>
              </a:spcBef>
              <a:buNone/>
            </a:pPr>
            <a:r>
              <a:rPr lang="en-US" sz="900" dirty="0">
                <a:latin typeface="Helvetica Condensed Medium" charset="0"/>
                <a:ea typeface="Helvetica Condensed Medium" charset="0"/>
                <a:cs typeface="Helvetica Condensed Medium" charset="0"/>
              </a:rPr>
              <a:t>Provides a good source of roughage.</a:t>
            </a:r>
          </a:p>
          <a:p>
            <a:pPr marL="0" indent="0">
              <a:spcBef>
                <a:spcPts val="300"/>
              </a:spcBef>
              <a:buNone/>
            </a:pPr>
            <a:r>
              <a:rPr lang="en-US" sz="900" dirty="0">
                <a:latin typeface="Helvetica Condensed Medium" charset="0"/>
                <a:ea typeface="Helvetica Condensed Medium" charset="0"/>
                <a:cs typeface="Helvetica Condensed Medium" charset="0"/>
              </a:rPr>
              <a:t>Minimal waste – pellets ensure that full ration is consumed.</a:t>
            </a:r>
          </a:p>
          <a:p>
            <a:pPr marL="0" indent="0">
              <a:spcBef>
                <a:spcPts val="300"/>
              </a:spcBef>
              <a:buNone/>
            </a:pPr>
            <a:r>
              <a:rPr lang="en-US" sz="900" dirty="0">
                <a:latin typeface="Helvetica Condensed Medium" charset="0"/>
                <a:ea typeface="Helvetica Condensed Medium" charset="0"/>
                <a:cs typeface="Helvetica Condensed Medium" charset="0"/>
              </a:rPr>
              <a:t>Chelated trace minerals and organic selenium are more easily absorbed and retained.</a:t>
            </a:r>
          </a:p>
          <a:p>
            <a:pPr marL="0" indent="0">
              <a:spcBef>
                <a:spcPts val="300"/>
              </a:spcBef>
              <a:buNone/>
            </a:pPr>
            <a:r>
              <a:rPr lang="en-US" sz="900" dirty="0">
                <a:latin typeface="Helvetica Condensed Medium" charset="0"/>
                <a:ea typeface="Helvetica Condensed Medium" charset="0"/>
                <a:cs typeface="Helvetica Condensed Medium" charset="0"/>
              </a:rPr>
              <a:t>Chelated zinc from </a:t>
            </a:r>
            <a:r>
              <a:rPr lang="en-US" sz="900" dirty="0" err="1">
                <a:latin typeface="Helvetica Condensed Medium" charset="0"/>
                <a:ea typeface="Helvetica Condensed Medium" charset="0"/>
                <a:cs typeface="Helvetica Condensed Medium" charset="0"/>
              </a:rPr>
              <a:t>Zinpro</a:t>
            </a:r>
            <a:r>
              <a:rPr lang="en-US" sz="900" dirty="0">
                <a:latin typeface="Helvetica Condensed Medium" charset="0"/>
                <a:ea typeface="Helvetica Condensed Medium" charset="0"/>
                <a:cs typeface="Helvetica Condensed Medium" charset="0"/>
              </a:rPr>
              <a:t> promotes hoof health.</a:t>
            </a:r>
          </a:p>
          <a:p>
            <a:pPr marL="0" indent="0">
              <a:spcBef>
                <a:spcPts val="300"/>
              </a:spcBef>
              <a:buNone/>
            </a:pPr>
            <a:r>
              <a:rPr lang="en-US" sz="900" dirty="0">
                <a:latin typeface="Helvetica Condensed Medium" charset="0"/>
                <a:ea typeface="Helvetica Condensed Medium" charset="0"/>
                <a:cs typeface="Helvetica Condensed Medium" charset="0"/>
              </a:rPr>
              <a:t>Probiotics replenish beneficial micro-organisms.</a:t>
            </a:r>
          </a:p>
          <a:p>
            <a:pPr marL="0" indent="0">
              <a:spcBef>
                <a:spcPts val="300"/>
              </a:spcBef>
              <a:buNone/>
            </a:pPr>
            <a:r>
              <a:rPr lang="en-US" sz="900" dirty="0">
                <a:latin typeface="Helvetica Condensed Medium" charset="0"/>
                <a:ea typeface="Helvetica Condensed Medium" charset="0"/>
                <a:cs typeface="Helvetica Condensed Medium" charset="0"/>
              </a:rPr>
              <a:t>Beet pulp – a fermentable source of fiber in the hindgut supplying energy and prebiotics, which are beneficial to intestinal microbes.</a:t>
            </a:r>
          </a:p>
          <a:p>
            <a:pPr marL="0" indent="0">
              <a:spcBef>
                <a:spcPts val="300"/>
              </a:spcBef>
              <a:buNone/>
            </a:pPr>
            <a:r>
              <a:rPr lang="en-US" sz="900" dirty="0">
                <a:latin typeface="Helvetica Condensed Medium" charset="0"/>
                <a:ea typeface="Helvetica Condensed Medium" charset="0"/>
                <a:cs typeface="Helvetica Condensed Medium" charset="0"/>
              </a:rPr>
              <a:t>Flaxseed and fish oil provide beneficial omega-3 fatty acids to support immune function and reduce inflammation.</a:t>
            </a:r>
          </a:p>
          <a:p>
            <a:pPr marL="0" indent="0">
              <a:spcBef>
                <a:spcPts val="300"/>
              </a:spcBef>
              <a:buNone/>
            </a:pPr>
            <a:endParaRPr lang="en-US" sz="900" dirty="0"/>
          </a:p>
          <a:p>
            <a:pPr marL="0" indent="0">
              <a:spcBef>
                <a:spcPts val="300"/>
              </a:spcBef>
              <a:buNone/>
            </a:pPr>
            <a:endParaRPr lang="en-US" sz="900" dirty="0"/>
          </a:p>
        </p:txBody>
      </p:sp>
      <p:sp>
        <p:nvSpPr>
          <p:cNvPr id="9" name="Content Placeholder 2"/>
          <p:cNvSpPr txBox="1">
            <a:spLocks/>
          </p:cNvSpPr>
          <p:nvPr/>
        </p:nvSpPr>
        <p:spPr>
          <a:xfrm>
            <a:off x="3070110" y="1367310"/>
            <a:ext cx="6538710" cy="46911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1200" dirty="0">
                <a:solidFill>
                  <a:schemeClr val="accent1"/>
                </a:solidFill>
              </a:rPr>
              <a:t>Provides focused support for maintenance of mature horse with built in forage from high quality alfalfa meal.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7028" y="765841"/>
            <a:ext cx="1318824" cy="2637648"/>
          </a:xfrm>
          <a:prstGeom prst="rect">
            <a:avLst/>
          </a:prstGeom>
        </p:spPr>
      </p:pic>
      <p:sp>
        <p:nvSpPr>
          <p:cNvPr id="10" name="TextBox 9"/>
          <p:cNvSpPr txBox="1"/>
          <p:nvPr/>
        </p:nvSpPr>
        <p:spPr>
          <a:xfrm>
            <a:off x="10466477" y="476691"/>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spTree>
    <p:extLst>
      <p:ext uri="{BB962C8B-B14F-4D97-AF65-F5344CB8AC3E}">
        <p14:creationId xmlns:p14="http://schemas.microsoft.com/office/powerpoint/2010/main" val="6614005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814971"/>
            <a:ext cx="8761413" cy="706964"/>
          </a:xfrm>
        </p:spPr>
        <p:txBody>
          <a:bodyPr/>
          <a:lstStyle/>
          <a:p>
            <a:r>
              <a:rPr lang="en-US" dirty="0"/>
              <a:t>SENIOR HORSES</a:t>
            </a:r>
          </a:p>
        </p:txBody>
      </p:sp>
      <p:sp>
        <p:nvSpPr>
          <p:cNvPr id="3" name="Content Placeholder 2"/>
          <p:cNvSpPr>
            <a:spLocks noGrp="1"/>
          </p:cNvSpPr>
          <p:nvPr>
            <p:ph idx="1"/>
          </p:nvPr>
        </p:nvSpPr>
        <p:spPr>
          <a:xfrm>
            <a:off x="3854756" y="2563965"/>
            <a:ext cx="3361806" cy="3428756"/>
          </a:xfrm>
        </p:spPr>
        <p:txBody>
          <a:bodyPr>
            <a:normAutofit/>
          </a:bodyPr>
          <a:lstStyle/>
          <a:p>
            <a:r>
              <a:rPr lang="en-US" altLang="en-US" sz="2400" dirty="0"/>
              <a:t>Age</a:t>
            </a:r>
          </a:p>
          <a:p>
            <a:r>
              <a:rPr lang="en-US" altLang="en-US" sz="2400" dirty="0"/>
              <a:t>Digestive System</a:t>
            </a:r>
          </a:p>
          <a:p>
            <a:pPr lvl="1"/>
            <a:r>
              <a:rPr lang="en-US" altLang="en-US" sz="2400" dirty="0"/>
              <a:t>Carbohydrates</a:t>
            </a:r>
          </a:p>
          <a:p>
            <a:pPr lvl="1"/>
            <a:r>
              <a:rPr lang="en-US" altLang="en-US" sz="2400" dirty="0"/>
              <a:t>Fat</a:t>
            </a:r>
          </a:p>
          <a:p>
            <a:pPr lvl="1"/>
            <a:r>
              <a:rPr lang="en-US" altLang="en-US" sz="2400" dirty="0"/>
              <a:t>Fiber</a:t>
            </a:r>
          </a:p>
          <a:p>
            <a:pPr lvl="1"/>
            <a:r>
              <a:rPr lang="en-US" altLang="en-US" sz="2400" dirty="0"/>
              <a:t>Vitamins</a:t>
            </a:r>
          </a:p>
          <a:p>
            <a:pPr lvl="1"/>
            <a:r>
              <a:rPr lang="en-US" altLang="en-US" sz="2400" dirty="0"/>
              <a:t>Beet Pulp</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905" y="5844672"/>
            <a:ext cx="2229322" cy="1013328"/>
          </a:xfrm>
          <a:prstGeom prst="rect">
            <a:avLst/>
          </a:prstGeom>
        </p:spPr>
      </p:pic>
      <p:sp>
        <p:nvSpPr>
          <p:cNvPr id="10" name="TextBox 9"/>
          <p:cNvSpPr txBox="1"/>
          <p:nvPr/>
        </p:nvSpPr>
        <p:spPr>
          <a:xfrm>
            <a:off x="10466477" y="476691"/>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spTree>
    <p:extLst>
      <p:ext uri="{BB962C8B-B14F-4D97-AF65-F5344CB8AC3E}">
        <p14:creationId xmlns:p14="http://schemas.microsoft.com/office/powerpoint/2010/main" val="20061189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9667" y="765841"/>
            <a:ext cx="7173033" cy="706964"/>
          </a:xfrm>
        </p:spPr>
        <p:txBody>
          <a:bodyPr/>
          <a:lstStyle/>
          <a:p>
            <a:r>
              <a:rPr lang="en-US" sz="2800" dirty="0"/>
              <a:t>1104 SENIOR CN</a:t>
            </a:r>
          </a:p>
        </p:txBody>
      </p:sp>
      <p:sp>
        <p:nvSpPr>
          <p:cNvPr id="6" name="Content Placeholder 2"/>
          <p:cNvSpPr>
            <a:spLocks noGrp="1"/>
          </p:cNvSpPr>
          <p:nvPr>
            <p:ph idx="1"/>
          </p:nvPr>
        </p:nvSpPr>
        <p:spPr>
          <a:xfrm>
            <a:off x="8481060" y="2531249"/>
            <a:ext cx="3383280" cy="4060051"/>
          </a:xfrm>
        </p:spPr>
        <p:txBody>
          <a:bodyPr>
            <a:noAutofit/>
          </a:bodyPr>
          <a:lstStyle/>
          <a:p>
            <a:pPr marL="0" indent="0" fontAlgn="ctr">
              <a:spcBef>
                <a:spcPts val="600"/>
              </a:spcBef>
              <a:buNone/>
            </a:pPr>
            <a:r>
              <a:rPr lang="en-US" sz="1200" b="1" dirty="0"/>
              <a:t>GUARANTEED ANALYSIS</a:t>
            </a:r>
            <a:endParaRPr lang="en-US" sz="1200" dirty="0"/>
          </a:p>
          <a:p>
            <a:pPr marL="0" indent="0" algn="just" fontAlgn="ctr">
              <a:spcBef>
                <a:spcPts val="600"/>
              </a:spcBef>
              <a:buNone/>
            </a:pPr>
            <a:r>
              <a:rPr lang="en-US" sz="1200" dirty="0"/>
              <a:t>Crude Protein, minimum		14.00%</a:t>
            </a:r>
          </a:p>
          <a:p>
            <a:pPr marL="0" indent="0" algn="just" fontAlgn="ctr">
              <a:spcBef>
                <a:spcPts val="600"/>
              </a:spcBef>
              <a:buNone/>
            </a:pPr>
            <a:r>
              <a:rPr lang="en-US" sz="1200" dirty="0"/>
              <a:t>Crude Fat, minimum 		8.00%</a:t>
            </a:r>
          </a:p>
          <a:p>
            <a:pPr marL="0" indent="0" algn="just" fontAlgn="ctr">
              <a:spcBef>
                <a:spcPts val="600"/>
              </a:spcBef>
              <a:buNone/>
            </a:pPr>
            <a:r>
              <a:rPr lang="en-US" sz="1200" dirty="0"/>
              <a:t>Crude Fiber, maximum 		15.00%</a:t>
            </a:r>
          </a:p>
          <a:p>
            <a:pPr marL="0" indent="0" algn="just" fontAlgn="ctr">
              <a:spcBef>
                <a:spcPts val="600"/>
              </a:spcBef>
              <a:buNone/>
            </a:pPr>
            <a:r>
              <a:rPr lang="en-US" sz="1200" dirty="0"/>
              <a:t>Dietary Starch, maximum	19.00%</a:t>
            </a:r>
          </a:p>
          <a:p>
            <a:pPr marL="0" indent="0" algn="just" fontAlgn="ctr">
              <a:spcBef>
                <a:spcPts val="600"/>
              </a:spcBef>
              <a:buNone/>
            </a:pPr>
            <a:r>
              <a:rPr lang="en-US" sz="1200" dirty="0"/>
              <a:t>Calcium (Ca), minimum		0.75%</a:t>
            </a:r>
          </a:p>
          <a:p>
            <a:pPr marL="0" indent="0" algn="just" fontAlgn="ctr">
              <a:spcBef>
                <a:spcPts val="600"/>
              </a:spcBef>
              <a:buNone/>
            </a:pPr>
            <a:r>
              <a:rPr lang="en-US" sz="1200" dirty="0"/>
              <a:t>Calcium (Ca), maximum 	1.10%</a:t>
            </a:r>
          </a:p>
          <a:p>
            <a:pPr marL="0" indent="0" algn="just" fontAlgn="ctr">
              <a:spcBef>
                <a:spcPts val="600"/>
              </a:spcBef>
              <a:buNone/>
            </a:pPr>
            <a:r>
              <a:rPr lang="en-US" sz="1200" dirty="0"/>
              <a:t>Phosphorus (P), minimum   	0.70%</a:t>
            </a:r>
          </a:p>
          <a:p>
            <a:pPr marL="0" indent="0" algn="just" fontAlgn="ctr">
              <a:spcBef>
                <a:spcPts val="600"/>
              </a:spcBef>
              <a:buNone/>
            </a:pPr>
            <a:r>
              <a:rPr lang="en-US" sz="1200" dirty="0"/>
              <a:t>Copper (Cu), minimum   </a:t>
            </a:r>
            <a:r>
              <a:rPr lang="is-IS" sz="1200" dirty="0"/>
              <a:t>	</a:t>
            </a:r>
            <a:r>
              <a:rPr lang="en-US" sz="1200" dirty="0"/>
              <a:t>40 ppm</a:t>
            </a:r>
          </a:p>
          <a:p>
            <a:pPr marL="0" indent="0" algn="just" fontAlgn="ctr">
              <a:spcBef>
                <a:spcPts val="600"/>
              </a:spcBef>
              <a:buNone/>
            </a:pPr>
            <a:r>
              <a:rPr lang="en-US" sz="1200" dirty="0"/>
              <a:t>Selenium (Se), minimum   </a:t>
            </a:r>
            <a:r>
              <a:rPr lang="is-IS" sz="1200" dirty="0"/>
              <a:t>	</a:t>
            </a:r>
            <a:r>
              <a:rPr lang="en-US" sz="1200" dirty="0"/>
              <a:t>0.30 ppm</a:t>
            </a:r>
          </a:p>
          <a:p>
            <a:pPr marL="0" indent="0" algn="just" fontAlgn="ctr">
              <a:spcBef>
                <a:spcPts val="600"/>
              </a:spcBef>
              <a:buNone/>
            </a:pPr>
            <a:r>
              <a:rPr lang="en-US" sz="1200" dirty="0"/>
              <a:t>Zinc (Zn), minimum 		120 ppm</a:t>
            </a:r>
          </a:p>
          <a:p>
            <a:pPr marL="0" indent="0" algn="just" fontAlgn="ctr">
              <a:spcBef>
                <a:spcPts val="600"/>
              </a:spcBef>
              <a:buNone/>
            </a:pPr>
            <a:r>
              <a:rPr lang="en-US" sz="1200" dirty="0"/>
              <a:t>Vitamin A, minimum		5,000 IU/</a:t>
            </a:r>
            <a:r>
              <a:rPr lang="en-US" sz="1200" dirty="0" err="1"/>
              <a:t>lb</a:t>
            </a:r>
            <a:endParaRPr lang="en-US" sz="1200" dirty="0"/>
          </a:p>
          <a:p>
            <a:pPr marL="0" indent="0" algn="just" fontAlgn="ctr">
              <a:spcBef>
                <a:spcPts val="600"/>
              </a:spcBef>
              <a:buNone/>
            </a:pPr>
            <a:r>
              <a:rPr lang="en-US" sz="1200" dirty="0"/>
              <a:t>Vitamin D3, minimum		500 IU/</a:t>
            </a:r>
            <a:r>
              <a:rPr lang="en-US" sz="1200" dirty="0" err="1"/>
              <a:t>lb</a:t>
            </a:r>
            <a:endParaRPr lang="en-US" sz="1200" dirty="0"/>
          </a:p>
          <a:p>
            <a:pPr marL="0" indent="0" algn="just" fontAlgn="ctr">
              <a:spcBef>
                <a:spcPts val="600"/>
              </a:spcBef>
              <a:buNone/>
            </a:pPr>
            <a:r>
              <a:rPr lang="en-US" sz="1200" dirty="0"/>
              <a:t>Vitamin E, minimum		75 IU/</a:t>
            </a:r>
            <a:r>
              <a:rPr lang="en-US" sz="1200" dirty="0" err="1"/>
              <a:t>lb</a:t>
            </a:r>
            <a:r>
              <a:rPr lang="en-US" sz="1200" dirty="0"/>
              <a:t>	</a:t>
            </a:r>
          </a:p>
        </p:txBody>
      </p:sp>
      <p:sp>
        <p:nvSpPr>
          <p:cNvPr id="7" name="Content Placeholder 2"/>
          <p:cNvSpPr txBox="1">
            <a:spLocks/>
          </p:cNvSpPr>
          <p:nvPr/>
        </p:nvSpPr>
        <p:spPr>
          <a:xfrm>
            <a:off x="3763494" y="2545542"/>
            <a:ext cx="4717566" cy="4060050"/>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fontAlgn="ctr">
              <a:spcBef>
                <a:spcPts val="800"/>
              </a:spcBef>
              <a:buNone/>
            </a:pPr>
            <a:r>
              <a:rPr lang="en-US" sz="1200" b="1" dirty="0"/>
              <a:t>INGREDIENTS</a:t>
            </a:r>
            <a:endParaRPr lang="en-US" sz="1200" dirty="0"/>
          </a:p>
          <a:p>
            <a:pPr marL="0" indent="0">
              <a:buNone/>
            </a:pPr>
            <a:r>
              <a:rPr lang="en-US" sz="1000" dirty="0"/>
              <a:t>Wheat </a:t>
            </a:r>
            <a:r>
              <a:rPr lang="en-US" sz="1000" dirty="0" err="1"/>
              <a:t>middlings</a:t>
            </a:r>
            <a:r>
              <a:rPr lang="en-US" sz="1000" dirty="0"/>
              <a:t>, dehydrated alfalfa meal, rice bran, soybean hulls, cane molasses, soybean oil, rice hulls, shredded beet pulp, calcium carbonate, salt, flaxseed, fish oil, yeast culture, dried </a:t>
            </a:r>
            <a:r>
              <a:rPr lang="en-US" sz="1000" i="1" dirty="0"/>
              <a:t>Lactobacillus acidophilus </a:t>
            </a:r>
            <a:r>
              <a:rPr lang="en-US" sz="1000" dirty="0"/>
              <a:t>fermentation product, dried </a:t>
            </a:r>
            <a:r>
              <a:rPr lang="en-US" sz="1000" i="1" dirty="0"/>
              <a:t>Enterococcus </a:t>
            </a:r>
            <a:r>
              <a:rPr lang="en-US" sz="1000" i="1" dirty="0" err="1"/>
              <a:t>faecium</a:t>
            </a:r>
            <a:r>
              <a:rPr lang="en-US" sz="1000" i="1" dirty="0"/>
              <a:t> </a:t>
            </a:r>
            <a:r>
              <a:rPr lang="en-US" sz="1000" dirty="0"/>
              <a:t>fermentation product, dried </a:t>
            </a:r>
            <a:r>
              <a:rPr lang="en-US" sz="1000" i="1" dirty="0"/>
              <a:t>Aspergillus </a:t>
            </a:r>
            <a:r>
              <a:rPr lang="en-US" sz="1000" i="1" dirty="0" err="1"/>
              <a:t>oryzae</a:t>
            </a:r>
            <a:r>
              <a:rPr lang="en-US" sz="1000" dirty="0"/>
              <a:t> fermentation extract, vitamin A supplement, vitamin D3 supplement, vitamin E supplement, vitamin B12 supplement, riboflavin supplement, thiamine mononitrate, folic acid, biotin, L-ascorbyl-2-polyphosphate (source of vitamin C), manganese amino acid chelate, manganese sulfate, iron amino acid chelate, ferrous sulfate, copper amino acid chelate, copper sulfate, zinc sulfate, zinc methionine complex, niacin supplement, calcium </a:t>
            </a:r>
            <a:r>
              <a:rPr lang="en-US" sz="1000" dirty="0" err="1"/>
              <a:t>pantothenate</a:t>
            </a:r>
            <a:r>
              <a:rPr lang="en-US" sz="1000" dirty="0"/>
              <a:t>, choline chloride, </a:t>
            </a:r>
            <a:r>
              <a:rPr lang="en-US" sz="1000" dirty="0" err="1"/>
              <a:t>ethylenediamine</a:t>
            </a:r>
            <a:r>
              <a:rPr lang="en-US" sz="1000" dirty="0"/>
              <a:t> </a:t>
            </a:r>
            <a:r>
              <a:rPr lang="en-US" sz="1000" dirty="0" err="1"/>
              <a:t>dihydroiodide</a:t>
            </a:r>
            <a:r>
              <a:rPr lang="en-US" sz="1000" dirty="0"/>
              <a:t>, selenium yeast, pyridoxine hydrochloride.</a:t>
            </a:r>
          </a:p>
          <a:p>
            <a:pPr marL="0" indent="0">
              <a:buNone/>
            </a:pPr>
            <a:r>
              <a:rPr lang="en-US" sz="1100" b="1" dirty="0"/>
              <a:t>FEEDING DIRECTIONS</a:t>
            </a:r>
            <a:endParaRPr lang="en-US" sz="1100" dirty="0"/>
          </a:p>
          <a:p>
            <a:pPr marL="0" indent="0">
              <a:buNone/>
            </a:pPr>
            <a:r>
              <a:rPr lang="en-US" sz="1100" dirty="0"/>
              <a:t>The recommended feeding rate for INFINITY SENIOR CN is shown in the chart on the bag. Do not feed free choice. If you feed by dry measure, periodically weigh the feed to ensure that the proper amount is being fed. Observe the condition of your horse over a period of time. The recommended feeding rates may be increased or decreased by 10% to keep your horse in the desired condition. Do not exceed 10% above the recommended rate.</a:t>
            </a:r>
          </a:p>
          <a:p>
            <a:pPr marL="0" indent="0">
              <a:buNone/>
            </a:pPr>
            <a:r>
              <a:rPr lang="en-US" sz="1100" dirty="0"/>
              <a:t>Changes in feed or feeding rate should be made gradually over several days. Changes in feeding rate should not exceed 1 pound per day. Feed at regular times at least twice daily. If horse is hot, excited, or ill, delay feeding. Do not allow horse to over-consume or eat rapidly.</a:t>
            </a:r>
          </a:p>
          <a:p>
            <a:pPr marL="0" indent="0">
              <a:buNone/>
            </a:pPr>
            <a:r>
              <a:rPr lang="en-US" sz="1100" dirty="0"/>
              <a:t>An effective internal parasite control program is essential to your horse’s health. Observe your horse’s condition regularly. Consult your veterinarian if any problems arise.</a:t>
            </a:r>
          </a:p>
          <a:p>
            <a:pPr marL="0" indent="0" fontAlgn="ctr">
              <a:spcBef>
                <a:spcPts val="500"/>
              </a:spcBef>
              <a:buNone/>
            </a:pPr>
            <a:endParaRPr lang="en-US" sz="1100" dirty="0"/>
          </a:p>
        </p:txBody>
      </p:sp>
      <p:sp>
        <p:nvSpPr>
          <p:cNvPr id="8" name="Content Placeholder 2"/>
          <p:cNvSpPr txBox="1">
            <a:spLocks/>
          </p:cNvSpPr>
          <p:nvPr/>
        </p:nvSpPr>
        <p:spPr>
          <a:xfrm>
            <a:off x="471852" y="3294325"/>
            <a:ext cx="3214541" cy="345451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spcBef>
                <a:spcPts val="300"/>
              </a:spcBef>
              <a:buNone/>
            </a:pPr>
            <a:r>
              <a:rPr lang="en-US" sz="900" b="1" dirty="0">
                <a:latin typeface="Helvetica Condensed Medium" charset="0"/>
                <a:ea typeface="Helvetica Condensed Medium" charset="0"/>
                <a:cs typeface="Helvetica Condensed Medium" charset="0"/>
              </a:rPr>
              <a:t>FEATURES		 </a:t>
            </a:r>
            <a:r>
              <a:rPr lang="en-US" sz="900" dirty="0">
                <a:latin typeface="Helvetica Condensed Medium" charset="0"/>
                <a:ea typeface="Helvetica Condensed Medium" charset="0"/>
                <a:cs typeface="Helvetica Condensed Medium" charset="0"/>
              </a:rPr>
              <a:t>Flaxseed and fish oil</a:t>
            </a:r>
          </a:p>
          <a:p>
            <a:pPr marL="0" indent="0">
              <a:spcBef>
                <a:spcPts val="300"/>
              </a:spcBef>
              <a:buNone/>
            </a:pPr>
            <a:r>
              <a:rPr lang="en-US" sz="900" dirty="0">
                <a:latin typeface="Helvetica Condensed Medium" charset="0"/>
                <a:ea typeface="Helvetica Condensed Medium" charset="0"/>
                <a:cs typeface="Helvetica Condensed Medium" charset="0"/>
              </a:rPr>
              <a:t>14% protein	   	 Probiotics</a:t>
            </a:r>
          </a:p>
          <a:p>
            <a:pPr marL="0" indent="0">
              <a:spcBef>
                <a:spcPts val="300"/>
              </a:spcBef>
              <a:buNone/>
            </a:pPr>
            <a:r>
              <a:rPr lang="en-US" sz="900" dirty="0">
                <a:latin typeface="Helvetica Condensed Medium" charset="0"/>
                <a:ea typeface="Helvetica Condensed Medium" charset="0"/>
                <a:cs typeface="Helvetica Condensed Medium" charset="0"/>
              </a:rPr>
              <a:t>8% fat			Alfalfa &amp; soybean hulls	</a:t>
            </a:r>
          </a:p>
          <a:p>
            <a:pPr marL="0" indent="0">
              <a:spcBef>
                <a:spcPts val="300"/>
              </a:spcBef>
              <a:buNone/>
            </a:pPr>
            <a:r>
              <a:rPr lang="en-US" sz="900" dirty="0">
                <a:latin typeface="Helvetica Condensed Medium" charset="0"/>
                <a:ea typeface="Helvetica Condensed Medium" charset="0"/>
                <a:cs typeface="Helvetica Condensed Medium" charset="0"/>
              </a:rPr>
              <a:t>Beet pulp 		Omega-3 fatty acids</a:t>
            </a:r>
          </a:p>
          <a:p>
            <a:pPr marL="0" indent="0">
              <a:spcBef>
                <a:spcPts val="300"/>
              </a:spcBef>
              <a:buNone/>
            </a:pPr>
            <a:r>
              <a:rPr lang="en-US" sz="900" dirty="0">
                <a:latin typeface="Helvetica Condensed Medium" charset="0"/>
                <a:ea typeface="Helvetica Condensed Medium" charset="0"/>
                <a:cs typeface="Helvetica Condensed Medium" charset="0"/>
              </a:rPr>
              <a:t>Vitamins E &amp; C 		Organic selenium 	  </a:t>
            </a:r>
          </a:p>
          <a:p>
            <a:pPr marL="0" indent="0">
              <a:spcBef>
                <a:spcPts val="300"/>
              </a:spcBef>
              <a:buNone/>
            </a:pPr>
            <a:r>
              <a:rPr lang="en-US" sz="900" dirty="0">
                <a:latin typeface="Helvetica Condensed Medium" charset="0"/>
                <a:ea typeface="Helvetica Condensed Medium" charset="0"/>
                <a:cs typeface="Helvetica Condensed Medium" charset="0"/>
              </a:rPr>
              <a:t>Chelated sources of copper, zinc, iron and manganese</a:t>
            </a:r>
          </a:p>
          <a:p>
            <a:pPr marL="0" indent="0">
              <a:spcBef>
                <a:spcPts val="300"/>
              </a:spcBef>
              <a:buNone/>
            </a:pPr>
            <a:r>
              <a:rPr lang="en-US" sz="900" b="1" dirty="0">
                <a:latin typeface="Helvetica Condensed Medium" charset="0"/>
                <a:ea typeface="Helvetica Condensed Medium" charset="0"/>
                <a:cs typeface="Helvetica Condensed Medium" charset="0"/>
              </a:rPr>
              <a:t>BENEFITS</a:t>
            </a:r>
          </a:p>
          <a:p>
            <a:pPr marL="0" indent="0">
              <a:spcBef>
                <a:spcPts val="300"/>
              </a:spcBef>
              <a:buNone/>
            </a:pPr>
            <a:r>
              <a:rPr lang="en-US" sz="900" dirty="0">
                <a:latin typeface="Helvetica Condensed Medium" charset="0"/>
                <a:ea typeface="Helvetica Condensed Medium" charset="0"/>
                <a:cs typeface="Helvetica Condensed Medium" charset="0"/>
              </a:rPr>
              <a:t>Highly digestible nutrients maintain body condition in senior horses.</a:t>
            </a:r>
          </a:p>
          <a:p>
            <a:pPr marL="0" indent="0">
              <a:spcBef>
                <a:spcPts val="300"/>
              </a:spcBef>
              <a:buNone/>
            </a:pPr>
            <a:r>
              <a:rPr lang="en-US" sz="900" dirty="0">
                <a:latin typeface="Helvetica Condensed Medium" charset="0"/>
                <a:ea typeface="Helvetica Condensed Medium" charset="0"/>
                <a:cs typeface="Helvetica Condensed Medium" charset="0"/>
              </a:rPr>
              <a:t>Fortified with essential B vitamins which may no longer be synthesized in senior horses.</a:t>
            </a:r>
          </a:p>
          <a:p>
            <a:pPr marL="0" indent="0">
              <a:spcBef>
                <a:spcPts val="300"/>
              </a:spcBef>
              <a:buNone/>
            </a:pPr>
            <a:r>
              <a:rPr lang="en-US" sz="900" dirty="0">
                <a:latin typeface="Helvetica Condensed Medium" charset="0"/>
                <a:ea typeface="Helvetica Condensed Medium" charset="0"/>
                <a:cs typeface="Helvetica Condensed Medium" charset="0"/>
              </a:rPr>
              <a:t>Organic selenium from </a:t>
            </a:r>
            <a:r>
              <a:rPr lang="en-US" sz="900" dirty="0" err="1">
                <a:latin typeface="Helvetica Condensed Medium" charset="0"/>
                <a:ea typeface="Helvetica Condensed Medium" charset="0"/>
                <a:cs typeface="Helvetica Condensed Medium" charset="0"/>
              </a:rPr>
              <a:t>Sel-Plex</a:t>
            </a:r>
            <a:r>
              <a:rPr lang="en-US" sz="900" dirty="0">
                <a:latin typeface="Helvetica Condensed Medium" charset="0"/>
                <a:ea typeface="Helvetica Condensed Medium" charset="0"/>
                <a:cs typeface="Helvetica Condensed Medium" charset="0"/>
              </a:rPr>
              <a:t> provides antioxidant benefits.</a:t>
            </a:r>
          </a:p>
          <a:p>
            <a:pPr marL="0" indent="0">
              <a:spcBef>
                <a:spcPts val="300"/>
              </a:spcBef>
              <a:buNone/>
            </a:pPr>
            <a:r>
              <a:rPr lang="en-US" sz="900" dirty="0">
                <a:latin typeface="Helvetica Condensed Medium" charset="0"/>
                <a:ea typeface="Helvetica Condensed Medium" charset="0"/>
                <a:cs typeface="Helvetica Condensed Medium" charset="0"/>
              </a:rPr>
              <a:t>Chelated trace minerals and organic selenium are more easily absorbed and retained.</a:t>
            </a:r>
          </a:p>
          <a:p>
            <a:pPr marL="0" indent="0">
              <a:spcBef>
                <a:spcPts val="300"/>
              </a:spcBef>
              <a:buNone/>
            </a:pPr>
            <a:r>
              <a:rPr lang="en-US" sz="900" dirty="0">
                <a:latin typeface="Helvetica Condensed Medium" charset="0"/>
                <a:ea typeface="Helvetica Condensed Medium" charset="0"/>
                <a:cs typeface="Helvetica Condensed Medium" charset="0"/>
              </a:rPr>
              <a:t>Chelated zinc from </a:t>
            </a:r>
            <a:r>
              <a:rPr lang="en-US" sz="900" dirty="0" err="1">
                <a:latin typeface="Helvetica Condensed Medium" charset="0"/>
                <a:ea typeface="Helvetica Condensed Medium" charset="0"/>
                <a:cs typeface="Helvetica Condensed Medium" charset="0"/>
              </a:rPr>
              <a:t>Zinpro</a:t>
            </a:r>
            <a:r>
              <a:rPr lang="en-US" sz="900" dirty="0">
                <a:latin typeface="Helvetica Condensed Medium" charset="0"/>
                <a:ea typeface="Helvetica Condensed Medium" charset="0"/>
                <a:cs typeface="Helvetica Condensed Medium" charset="0"/>
              </a:rPr>
              <a:t> promotes hoof health.</a:t>
            </a:r>
          </a:p>
          <a:p>
            <a:pPr marL="0" indent="0">
              <a:spcBef>
                <a:spcPts val="300"/>
              </a:spcBef>
              <a:buNone/>
            </a:pPr>
            <a:r>
              <a:rPr lang="en-US" sz="900" dirty="0">
                <a:latin typeface="Helvetica Condensed Medium" charset="0"/>
                <a:ea typeface="Helvetica Condensed Medium" charset="0"/>
                <a:cs typeface="Helvetica Condensed Medium" charset="0"/>
              </a:rPr>
              <a:t>Probiotics replenish beneficial micro-organisms.</a:t>
            </a:r>
          </a:p>
          <a:p>
            <a:pPr marL="0" indent="0">
              <a:spcBef>
                <a:spcPts val="300"/>
              </a:spcBef>
              <a:buNone/>
            </a:pPr>
            <a:r>
              <a:rPr lang="en-US" sz="900" dirty="0">
                <a:latin typeface="Helvetica Condensed Medium" charset="0"/>
                <a:ea typeface="Helvetica Condensed Medium" charset="0"/>
                <a:cs typeface="Helvetica Condensed Medium" charset="0"/>
              </a:rPr>
              <a:t>Beet pulp – a fermentable source of fiber in the hindgut supplying energy and prebiotics, which are beneficial to intestinal microbes.</a:t>
            </a:r>
          </a:p>
          <a:p>
            <a:pPr marL="0" indent="0">
              <a:spcBef>
                <a:spcPts val="300"/>
              </a:spcBef>
              <a:buNone/>
            </a:pPr>
            <a:r>
              <a:rPr lang="en-US" sz="900" dirty="0">
                <a:latin typeface="Helvetica Condensed Medium" charset="0"/>
                <a:ea typeface="Helvetica Condensed Medium" charset="0"/>
                <a:cs typeface="Helvetica Condensed Medium" charset="0"/>
              </a:rPr>
              <a:t>Flaxseed and fish oil provide beneficial omega-3 fatty acids to support immune function and reduce inflammation.</a:t>
            </a:r>
          </a:p>
          <a:p>
            <a:pPr marL="0" indent="0">
              <a:spcBef>
                <a:spcPts val="300"/>
              </a:spcBef>
              <a:buNone/>
            </a:pPr>
            <a:endParaRPr lang="en-US" sz="900" dirty="0"/>
          </a:p>
          <a:p>
            <a:pPr marL="0" indent="0">
              <a:spcBef>
                <a:spcPts val="300"/>
              </a:spcBef>
              <a:buNone/>
            </a:pPr>
            <a:endParaRPr lang="en-US" sz="900" dirty="0"/>
          </a:p>
        </p:txBody>
      </p:sp>
      <p:sp>
        <p:nvSpPr>
          <p:cNvPr id="9" name="Content Placeholder 2"/>
          <p:cNvSpPr txBox="1">
            <a:spLocks/>
          </p:cNvSpPr>
          <p:nvPr/>
        </p:nvSpPr>
        <p:spPr>
          <a:xfrm>
            <a:off x="3070110" y="1367310"/>
            <a:ext cx="6538710" cy="46911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1200" dirty="0">
                <a:solidFill>
                  <a:schemeClr val="accent1"/>
                </a:solidFill>
              </a:rPr>
              <a:t>A highly fortified ration that provides continued support for the special needs of senior horses.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923" y="656677"/>
            <a:ext cx="1318824" cy="2637648"/>
          </a:xfrm>
          <a:prstGeom prst="rect">
            <a:avLst/>
          </a:prstGeom>
        </p:spPr>
      </p:pic>
      <p:sp>
        <p:nvSpPr>
          <p:cNvPr id="10" name="TextBox 9"/>
          <p:cNvSpPr txBox="1"/>
          <p:nvPr/>
        </p:nvSpPr>
        <p:spPr>
          <a:xfrm>
            <a:off x="10466477" y="476691"/>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spTree>
    <p:extLst>
      <p:ext uri="{BB962C8B-B14F-4D97-AF65-F5344CB8AC3E}">
        <p14:creationId xmlns:p14="http://schemas.microsoft.com/office/powerpoint/2010/main" val="1070088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9667" y="765841"/>
            <a:ext cx="7173033" cy="706964"/>
          </a:xfrm>
        </p:spPr>
        <p:txBody>
          <a:bodyPr/>
          <a:lstStyle/>
          <a:p>
            <a:r>
              <a:rPr lang="en-US" sz="3200" dirty="0"/>
              <a:t>1094 TRACK STAR SENIOR</a:t>
            </a:r>
          </a:p>
        </p:txBody>
      </p:sp>
      <p:sp>
        <p:nvSpPr>
          <p:cNvPr id="6" name="Content Placeholder 2"/>
          <p:cNvSpPr>
            <a:spLocks noGrp="1"/>
          </p:cNvSpPr>
          <p:nvPr>
            <p:ph idx="1"/>
          </p:nvPr>
        </p:nvSpPr>
        <p:spPr>
          <a:xfrm>
            <a:off x="8359140" y="2531249"/>
            <a:ext cx="3383280" cy="4119090"/>
          </a:xfrm>
        </p:spPr>
        <p:txBody>
          <a:bodyPr>
            <a:noAutofit/>
          </a:bodyPr>
          <a:lstStyle/>
          <a:p>
            <a:pPr marL="0" indent="0" fontAlgn="ctr">
              <a:spcBef>
                <a:spcPts val="700"/>
              </a:spcBef>
              <a:buNone/>
            </a:pPr>
            <a:r>
              <a:rPr lang="en-US" sz="1200" b="1" dirty="0"/>
              <a:t>GUARANTEED ANALYSIS</a:t>
            </a:r>
            <a:endParaRPr lang="en-US" sz="1200" dirty="0"/>
          </a:p>
          <a:p>
            <a:pPr marL="0" indent="0" algn="just" fontAlgn="ctr">
              <a:spcBef>
                <a:spcPts val="700"/>
              </a:spcBef>
              <a:buNone/>
            </a:pPr>
            <a:r>
              <a:rPr lang="en-US" sz="1200" dirty="0"/>
              <a:t>Crude Protein, minimum		14.00%</a:t>
            </a:r>
          </a:p>
          <a:p>
            <a:pPr marL="0" indent="0" algn="just" fontAlgn="ctr">
              <a:spcBef>
                <a:spcPts val="700"/>
              </a:spcBef>
              <a:buNone/>
            </a:pPr>
            <a:r>
              <a:rPr lang="en-US" sz="1200" dirty="0"/>
              <a:t>Crude Fat, minimum 		8.00%</a:t>
            </a:r>
          </a:p>
          <a:p>
            <a:pPr marL="0" indent="0" algn="just" fontAlgn="ctr">
              <a:spcBef>
                <a:spcPts val="700"/>
              </a:spcBef>
              <a:buNone/>
            </a:pPr>
            <a:r>
              <a:rPr lang="en-US" sz="1200" dirty="0"/>
              <a:t>Crude Fiber, maximum 		15.00%</a:t>
            </a:r>
          </a:p>
          <a:p>
            <a:pPr marL="0" indent="0" algn="just" fontAlgn="ctr">
              <a:spcBef>
                <a:spcPts val="700"/>
              </a:spcBef>
              <a:buNone/>
            </a:pPr>
            <a:r>
              <a:rPr lang="en-US" sz="1200" dirty="0"/>
              <a:t>Dietary Starch, maximum	20.00%</a:t>
            </a:r>
          </a:p>
          <a:p>
            <a:pPr marL="0" indent="0" algn="just" fontAlgn="ctr">
              <a:spcBef>
                <a:spcPts val="700"/>
              </a:spcBef>
              <a:buNone/>
            </a:pPr>
            <a:r>
              <a:rPr lang="en-US" sz="1200" dirty="0"/>
              <a:t>Calcium (Ca), minimum		0.90%</a:t>
            </a:r>
          </a:p>
          <a:p>
            <a:pPr marL="0" indent="0" algn="just" fontAlgn="ctr">
              <a:spcBef>
                <a:spcPts val="700"/>
              </a:spcBef>
              <a:buNone/>
            </a:pPr>
            <a:r>
              <a:rPr lang="en-US" sz="1200" dirty="0"/>
              <a:t>Calcium (Ca), maximum 	1.50%</a:t>
            </a:r>
          </a:p>
          <a:p>
            <a:pPr marL="0" indent="0" algn="just" fontAlgn="ctr">
              <a:spcBef>
                <a:spcPts val="700"/>
              </a:spcBef>
              <a:buNone/>
            </a:pPr>
            <a:r>
              <a:rPr lang="en-US" sz="1200" dirty="0"/>
              <a:t>Phosphorus (P), minimum   	0.75%</a:t>
            </a:r>
          </a:p>
          <a:p>
            <a:pPr marL="0" indent="0" algn="just" fontAlgn="ctr">
              <a:spcBef>
                <a:spcPts val="700"/>
              </a:spcBef>
              <a:buNone/>
            </a:pPr>
            <a:r>
              <a:rPr lang="en-US" sz="1200" dirty="0"/>
              <a:t>Copper (Cu), minimum   </a:t>
            </a:r>
            <a:r>
              <a:rPr lang="is-IS" sz="1200" dirty="0"/>
              <a:t>	</a:t>
            </a:r>
            <a:r>
              <a:rPr lang="en-US" sz="1200" dirty="0"/>
              <a:t>55 ppm</a:t>
            </a:r>
          </a:p>
          <a:p>
            <a:pPr marL="0" indent="0" algn="just" fontAlgn="ctr">
              <a:spcBef>
                <a:spcPts val="700"/>
              </a:spcBef>
              <a:buNone/>
            </a:pPr>
            <a:r>
              <a:rPr lang="en-US" sz="1200" dirty="0"/>
              <a:t>Selenium (Se), minimum   </a:t>
            </a:r>
            <a:r>
              <a:rPr lang="is-IS" sz="1200" dirty="0"/>
              <a:t>	</a:t>
            </a:r>
            <a:r>
              <a:rPr lang="en-US" sz="1200" dirty="0"/>
              <a:t>0.30 ppm</a:t>
            </a:r>
          </a:p>
          <a:p>
            <a:pPr marL="0" indent="0" algn="just" fontAlgn="ctr">
              <a:spcBef>
                <a:spcPts val="700"/>
              </a:spcBef>
              <a:buNone/>
            </a:pPr>
            <a:r>
              <a:rPr lang="en-US" sz="1200" dirty="0"/>
              <a:t>Zinc (Zn), minimum 		220 ppm</a:t>
            </a:r>
          </a:p>
          <a:p>
            <a:pPr marL="0" indent="0" algn="just" fontAlgn="ctr">
              <a:spcBef>
                <a:spcPts val="700"/>
              </a:spcBef>
              <a:buNone/>
            </a:pPr>
            <a:r>
              <a:rPr lang="en-US" sz="1200" dirty="0"/>
              <a:t>Vitamin A, minimum		5,000 IU/</a:t>
            </a:r>
            <a:r>
              <a:rPr lang="en-US" sz="1200" dirty="0" err="1"/>
              <a:t>lb</a:t>
            </a:r>
            <a:endParaRPr lang="en-US" sz="1200" dirty="0"/>
          </a:p>
          <a:p>
            <a:pPr marL="0" indent="0" algn="just" fontAlgn="ctr">
              <a:spcBef>
                <a:spcPts val="700"/>
              </a:spcBef>
              <a:buNone/>
            </a:pPr>
            <a:r>
              <a:rPr lang="en-US" sz="1200" dirty="0"/>
              <a:t>Vitamin D3, minimum		500 IU/</a:t>
            </a:r>
            <a:r>
              <a:rPr lang="en-US" sz="1200" dirty="0" err="1"/>
              <a:t>lb</a:t>
            </a:r>
            <a:endParaRPr lang="en-US" sz="1200" dirty="0"/>
          </a:p>
          <a:p>
            <a:pPr marL="0" indent="0" algn="just" fontAlgn="ctr">
              <a:spcBef>
                <a:spcPts val="700"/>
              </a:spcBef>
              <a:buNone/>
            </a:pPr>
            <a:r>
              <a:rPr lang="en-US" sz="1200" dirty="0"/>
              <a:t>Vitamin E, minimum		75 IU/</a:t>
            </a:r>
            <a:r>
              <a:rPr lang="en-US" sz="1200" dirty="0" err="1"/>
              <a:t>lb</a:t>
            </a:r>
            <a:r>
              <a:rPr lang="en-US" sz="1200" dirty="0"/>
              <a:t>	</a:t>
            </a:r>
          </a:p>
        </p:txBody>
      </p:sp>
      <p:sp>
        <p:nvSpPr>
          <p:cNvPr id="7" name="Content Placeholder 2"/>
          <p:cNvSpPr txBox="1">
            <a:spLocks/>
          </p:cNvSpPr>
          <p:nvPr/>
        </p:nvSpPr>
        <p:spPr>
          <a:xfrm>
            <a:off x="3345180" y="2531250"/>
            <a:ext cx="4922520" cy="3999090"/>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fontAlgn="ctr">
              <a:spcBef>
                <a:spcPts val="800"/>
              </a:spcBef>
              <a:buNone/>
            </a:pPr>
            <a:r>
              <a:rPr lang="en-US" sz="1200" b="1" dirty="0"/>
              <a:t>INGREDIENTS</a:t>
            </a:r>
            <a:endParaRPr lang="en-US" sz="1200" dirty="0"/>
          </a:p>
          <a:p>
            <a:pPr marL="0" indent="0">
              <a:buNone/>
            </a:pPr>
            <a:r>
              <a:rPr lang="en-US" sz="1100" dirty="0"/>
              <a:t>Processed grain by-products, plant protein products, roughage products (19%), forage products, grain products, cane molasses, corn oil, soybean oil, soy lecithin, dried whey, calcium carbonate, </a:t>
            </a:r>
            <a:r>
              <a:rPr lang="en-US" sz="1100" dirty="0" err="1"/>
              <a:t>dicalcium</a:t>
            </a:r>
            <a:r>
              <a:rPr lang="en-US" sz="1100" dirty="0"/>
              <a:t> phosphate, salt, dried </a:t>
            </a:r>
            <a:r>
              <a:rPr lang="en-US" sz="1100" i="1" dirty="0"/>
              <a:t>Lactobacillus acidophilus </a:t>
            </a:r>
            <a:r>
              <a:rPr lang="en-US" sz="1100" dirty="0"/>
              <a:t>fermentation product, dried </a:t>
            </a:r>
            <a:r>
              <a:rPr lang="en-US" sz="1100" i="1" dirty="0"/>
              <a:t>Enterococcus </a:t>
            </a:r>
            <a:r>
              <a:rPr lang="en-US" sz="1100" i="1" dirty="0" err="1"/>
              <a:t>faecium</a:t>
            </a:r>
            <a:r>
              <a:rPr lang="en-US" sz="1100" dirty="0"/>
              <a:t> fermentation product, dried </a:t>
            </a:r>
            <a:r>
              <a:rPr lang="en-US" sz="1100" i="1" dirty="0"/>
              <a:t>Aspergillus </a:t>
            </a:r>
            <a:r>
              <a:rPr lang="en-US" sz="1100" i="1" dirty="0" err="1"/>
              <a:t>oryzae</a:t>
            </a:r>
            <a:r>
              <a:rPr lang="en-US" sz="1100" dirty="0"/>
              <a:t> fermentation extract, L-lysine, DL-methionine, L-ascorbyl-2-polyphosphate (source of vitamin C), vitamin A supplement, vitamin D3 supplement, vitamin E supplement, vitamin B12 supplement, </a:t>
            </a:r>
            <a:r>
              <a:rPr lang="en-US" sz="1100" dirty="0" err="1"/>
              <a:t>menadione</a:t>
            </a:r>
            <a:r>
              <a:rPr lang="en-US" sz="1100" dirty="0"/>
              <a:t> sodium bisulfite complex (source of vitamin K activity), riboflavin supplement, niacin supplement, calcium </a:t>
            </a:r>
            <a:r>
              <a:rPr lang="en-US" sz="1100" dirty="0" err="1"/>
              <a:t>pantothenate</a:t>
            </a:r>
            <a:r>
              <a:rPr lang="en-US" sz="1100" dirty="0"/>
              <a:t>, choline chloride, folic acid, thiamine mononitrate, pyridoxine hydrochloride, biotin, selenium yeast, zinc methionine complex, zinc sulfate, iron amino acid chelate, ferrous sulfate, iron oxide, manganese amino acid chelate, manganese sulfate, copper amino acid chelate, copper sulfate, </a:t>
            </a:r>
            <a:r>
              <a:rPr lang="en-US" sz="1100" dirty="0" err="1"/>
              <a:t>ethylenediamine</a:t>
            </a:r>
            <a:r>
              <a:rPr lang="en-US" sz="1100" dirty="0"/>
              <a:t> </a:t>
            </a:r>
            <a:r>
              <a:rPr lang="en-US" sz="1100" dirty="0" err="1"/>
              <a:t>dihydroiodide</a:t>
            </a:r>
            <a:r>
              <a:rPr lang="en-US" sz="1100" dirty="0"/>
              <a:t>, calcium iodate, cobalt carbonate.</a:t>
            </a:r>
          </a:p>
          <a:p>
            <a:pPr marL="0" indent="0">
              <a:spcBef>
                <a:spcPts val="500"/>
              </a:spcBef>
              <a:buNone/>
            </a:pPr>
            <a:r>
              <a:rPr lang="en-US" sz="1100" b="1" dirty="0"/>
              <a:t>FEEDING DIRECTIONS</a:t>
            </a:r>
            <a:endParaRPr lang="en-US" sz="1100" dirty="0"/>
          </a:p>
          <a:p>
            <a:pPr marL="0" indent="0">
              <a:spcBef>
                <a:spcPts val="500"/>
              </a:spcBef>
              <a:buNone/>
            </a:pPr>
            <a:r>
              <a:rPr lang="en-US" sz="1100" dirty="0"/>
              <a:t>The recommended feeding rate for TRACK STAR</a:t>
            </a:r>
            <a:r>
              <a:rPr lang="en-US" sz="1100" baseline="30000" dirty="0"/>
              <a:t>®</a:t>
            </a:r>
            <a:r>
              <a:rPr lang="en-US" sz="1100" dirty="0"/>
              <a:t> SENIOR is shown in the chart on the bag. Do not feed free choice. If you feed by dry measure, periodically weigh the feed to ensure that the proper amount is being fed. Observe the condition of your horse over a period of time. The recommended feeding rates may be increased or decreased by 10% to keep your horse in the desired condition. Do not exceed 10% above the recommended rate.</a:t>
            </a:r>
          </a:p>
          <a:p>
            <a:pPr marL="0" indent="0">
              <a:spcBef>
                <a:spcPts val="500"/>
              </a:spcBef>
              <a:buNone/>
            </a:pPr>
            <a:r>
              <a:rPr lang="en-US" sz="1100" dirty="0"/>
              <a:t>Changes in feed or feeding rate should be made gradually over several days. Changes in feeding rate should not exceed 1 pound per day. Feed at regular times at least twice daily. If horse is hot, excited, or ill, delay feeding. Do not allow horse to over-consume or eat rapidly.</a:t>
            </a:r>
          </a:p>
          <a:p>
            <a:pPr marL="0" indent="0">
              <a:spcBef>
                <a:spcPts val="500"/>
              </a:spcBef>
              <a:buNone/>
            </a:pPr>
            <a:r>
              <a:rPr lang="en-US" sz="1100" dirty="0"/>
              <a:t>An effective internal parasite control program is essential to your horse’s health. Observe your horse’s condition regularly. Consult your veterinarian if any problems arise.</a:t>
            </a:r>
          </a:p>
          <a:p>
            <a:pPr marL="0" indent="0" fontAlgn="ctr">
              <a:spcBef>
                <a:spcPts val="500"/>
              </a:spcBef>
              <a:buNone/>
            </a:pPr>
            <a:endParaRPr lang="en-US" sz="1100" dirty="0"/>
          </a:p>
        </p:txBody>
      </p:sp>
      <p:sp>
        <p:nvSpPr>
          <p:cNvPr id="8" name="Content Placeholder 2"/>
          <p:cNvSpPr txBox="1">
            <a:spLocks/>
          </p:cNvSpPr>
          <p:nvPr/>
        </p:nvSpPr>
        <p:spPr>
          <a:xfrm>
            <a:off x="502171" y="3457954"/>
            <a:ext cx="2843010" cy="319238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spcBef>
                <a:spcPts val="300"/>
              </a:spcBef>
              <a:buNone/>
            </a:pPr>
            <a:r>
              <a:rPr lang="en-US" sz="900" b="1" dirty="0">
                <a:latin typeface="Helvetica Condensed Medium" charset="0"/>
                <a:ea typeface="Helvetica Condensed Medium" charset="0"/>
                <a:cs typeface="Helvetica Condensed Medium" charset="0"/>
              </a:rPr>
              <a:t>FEATURES</a:t>
            </a:r>
          </a:p>
          <a:p>
            <a:pPr marL="0" indent="0">
              <a:spcBef>
                <a:spcPts val="300"/>
              </a:spcBef>
              <a:buNone/>
            </a:pPr>
            <a:r>
              <a:rPr lang="en-US" sz="900" dirty="0">
                <a:latin typeface="Helvetica Condensed Medium" charset="0"/>
                <a:ea typeface="Helvetica Condensed Medium" charset="0"/>
                <a:cs typeface="Helvetica Condensed Medium" charset="0"/>
              </a:rPr>
              <a:t>14% protein	    	Added lysine</a:t>
            </a:r>
          </a:p>
          <a:p>
            <a:pPr marL="0" indent="0">
              <a:spcBef>
                <a:spcPts val="300"/>
              </a:spcBef>
              <a:buNone/>
            </a:pPr>
            <a:r>
              <a:rPr lang="en-US" sz="900" dirty="0">
                <a:latin typeface="Helvetica Condensed Medium" charset="0"/>
                <a:ea typeface="Helvetica Condensed Medium" charset="0"/>
                <a:cs typeface="Helvetica Condensed Medium" charset="0"/>
              </a:rPr>
              <a:t>Added fat		 Probiotics</a:t>
            </a:r>
          </a:p>
          <a:p>
            <a:pPr marL="0" indent="0">
              <a:spcBef>
                <a:spcPts val="300"/>
              </a:spcBef>
              <a:buNone/>
            </a:pPr>
            <a:r>
              <a:rPr lang="en-US" sz="900" dirty="0">
                <a:latin typeface="Helvetica Condensed Medium" charset="0"/>
                <a:ea typeface="Helvetica Condensed Medium" charset="0"/>
                <a:cs typeface="Helvetica Condensed Medium" charset="0"/>
              </a:rPr>
              <a:t>Soyhulls and alfalfa 	Organic selenium</a:t>
            </a:r>
          </a:p>
          <a:p>
            <a:pPr marL="0" indent="0">
              <a:spcBef>
                <a:spcPts val="300"/>
              </a:spcBef>
              <a:buNone/>
            </a:pPr>
            <a:r>
              <a:rPr lang="en-US" sz="900" dirty="0">
                <a:latin typeface="Helvetica Condensed Medium" charset="0"/>
                <a:ea typeface="Helvetica Condensed Medium" charset="0"/>
                <a:cs typeface="Helvetica Condensed Medium" charset="0"/>
              </a:rPr>
              <a:t>Vitamins E and C	    </a:t>
            </a:r>
            <a:r>
              <a:rPr lang="en-US" sz="900">
                <a:latin typeface="Helvetica Condensed Medium" charset="0"/>
                <a:ea typeface="Helvetica Condensed Medium" charset="0"/>
                <a:cs typeface="Helvetica Condensed Medium" charset="0"/>
              </a:rPr>
              <a:t>	Fortified with B vitamins </a:t>
            </a:r>
            <a:endParaRPr lang="en-US" sz="900" dirty="0">
              <a:latin typeface="Helvetica Condensed Medium" charset="0"/>
              <a:ea typeface="Helvetica Condensed Medium" charset="0"/>
              <a:cs typeface="Helvetica Condensed Medium" charset="0"/>
            </a:endParaRPr>
          </a:p>
          <a:p>
            <a:pPr marL="0" indent="0">
              <a:spcBef>
                <a:spcPts val="300"/>
              </a:spcBef>
              <a:buNone/>
            </a:pPr>
            <a:r>
              <a:rPr lang="en-US" sz="900" dirty="0">
                <a:latin typeface="Helvetica Condensed Medium" charset="0"/>
                <a:ea typeface="Helvetica Condensed Medium" charset="0"/>
                <a:cs typeface="Helvetica Condensed Medium" charset="0"/>
              </a:rPr>
              <a:t>Chelated sources of copper, zinc, iron &amp; magnesium </a:t>
            </a:r>
            <a:r>
              <a:rPr lang="en-US" sz="900" b="1" dirty="0">
                <a:latin typeface="Helvetica Condensed Medium" charset="0"/>
                <a:ea typeface="Helvetica Condensed Medium" charset="0"/>
                <a:cs typeface="Helvetica Condensed Medium" charset="0"/>
              </a:rPr>
              <a:t>BENEFITS</a:t>
            </a:r>
          </a:p>
          <a:p>
            <a:pPr marL="0" indent="0">
              <a:spcBef>
                <a:spcPts val="300"/>
              </a:spcBef>
              <a:buNone/>
            </a:pPr>
            <a:r>
              <a:rPr lang="en-US" sz="900" dirty="0">
                <a:latin typeface="Helvetica Condensed Medium" charset="0"/>
                <a:ea typeface="Helvetica Condensed Medium" charset="0"/>
                <a:cs typeface="Helvetica Condensed Medium" charset="0"/>
              </a:rPr>
              <a:t>Highly digestible nutrients maintain body condition in senior horses.</a:t>
            </a:r>
          </a:p>
          <a:p>
            <a:pPr marL="0" indent="0">
              <a:spcBef>
                <a:spcPts val="300"/>
              </a:spcBef>
              <a:buNone/>
            </a:pPr>
            <a:r>
              <a:rPr lang="en-US" sz="900" dirty="0">
                <a:latin typeface="Helvetica Condensed Medium" charset="0"/>
                <a:ea typeface="Helvetica Condensed Medium" charset="0"/>
                <a:cs typeface="Helvetica Condensed Medium" charset="0"/>
              </a:rPr>
              <a:t>Excellent sources of fiber for a healthy digestive tract.</a:t>
            </a:r>
          </a:p>
          <a:p>
            <a:pPr marL="0" indent="0">
              <a:spcBef>
                <a:spcPts val="300"/>
              </a:spcBef>
              <a:buNone/>
            </a:pPr>
            <a:r>
              <a:rPr lang="en-US" sz="900" dirty="0">
                <a:latin typeface="Helvetica Condensed Medium" charset="0"/>
                <a:ea typeface="Helvetica Condensed Medium" charset="0"/>
                <a:cs typeface="Helvetica Condensed Medium" charset="0"/>
              </a:rPr>
              <a:t>Promotes a healthy immune system.</a:t>
            </a:r>
          </a:p>
          <a:p>
            <a:pPr marL="0" indent="0">
              <a:spcBef>
                <a:spcPts val="300"/>
              </a:spcBef>
              <a:buNone/>
            </a:pPr>
            <a:r>
              <a:rPr lang="en-US" sz="900" dirty="0">
                <a:latin typeface="Helvetica Condensed Medium" charset="0"/>
                <a:ea typeface="Helvetica Condensed Medium" charset="0"/>
                <a:cs typeface="Helvetica Condensed Medium" charset="0"/>
              </a:rPr>
              <a:t>Probiotics replenish beneficial microorganisms in the digestive tract for improved feed efficiency.</a:t>
            </a:r>
          </a:p>
          <a:p>
            <a:pPr marL="0" indent="0">
              <a:spcBef>
                <a:spcPts val="300"/>
              </a:spcBef>
              <a:buNone/>
            </a:pPr>
            <a:r>
              <a:rPr lang="en-US" sz="900" dirty="0">
                <a:latin typeface="Helvetica Condensed Medium" charset="0"/>
                <a:ea typeface="Helvetica Condensed Medium" charset="0"/>
                <a:cs typeface="Helvetica Condensed Medium" charset="0"/>
              </a:rPr>
              <a:t>Improved trace mineral utilization.</a:t>
            </a:r>
          </a:p>
          <a:p>
            <a:pPr marL="0" indent="0">
              <a:spcBef>
                <a:spcPts val="300"/>
              </a:spcBef>
              <a:buNone/>
            </a:pPr>
            <a:r>
              <a:rPr lang="en-US" sz="900" dirty="0">
                <a:latin typeface="Helvetica Condensed Medium" charset="0"/>
                <a:ea typeface="Helvetica Condensed Medium" charset="0"/>
                <a:cs typeface="Helvetica Condensed Medium" charset="0"/>
              </a:rPr>
              <a:t>Fortified with essential B vitamins which may no longer be synthesized in senior horses.</a:t>
            </a:r>
          </a:p>
          <a:p>
            <a:pPr marL="0" indent="0">
              <a:spcBef>
                <a:spcPts val="300"/>
              </a:spcBef>
              <a:buNone/>
            </a:pPr>
            <a:r>
              <a:rPr lang="en-US" sz="900" dirty="0">
                <a:latin typeface="Helvetica Condensed Medium" charset="0"/>
                <a:ea typeface="Helvetica Condensed Medium" charset="0"/>
                <a:cs typeface="Helvetica Condensed Medium" charset="0"/>
              </a:rPr>
              <a:t>Organic selenium is more effectively absorbed by older horses.</a:t>
            </a:r>
          </a:p>
          <a:p>
            <a:pPr marL="0" indent="0">
              <a:spcBef>
                <a:spcPts val="300"/>
              </a:spcBef>
              <a:buNone/>
            </a:pPr>
            <a:endParaRPr lang="en-US" sz="900" dirty="0"/>
          </a:p>
          <a:p>
            <a:pPr marL="0" indent="0">
              <a:spcBef>
                <a:spcPts val="300"/>
              </a:spcBef>
              <a:buNone/>
            </a:pPr>
            <a:endParaRPr lang="en-US" sz="900" dirty="0"/>
          </a:p>
        </p:txBody>
      </p:sp>
      <p:sp>
        <p:nvSpPr>
          <p:cNvPr id="9" name="Content Placeholder 2"/>
          <p:cNvSpPr txBox="1">
            <a:spLocks/>
          </p:cNvSpPr>
          <p:nvPr/>
        </p:nvSpPr>
        <p:spPr>
          <a:xfrm>
            <a:off x="3070110" y="1367310"/>
            <a:ext cx="5054559" cy="46911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sz="1200" dirty="0">
                <a:solidFill>
                  <a:schemeClr val="accent1"/>
                </a:solidFill>
              </a:rPr>
              <a:t>A highly fortified sweet feed formulated for the special needs of senior horses.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7969" y="765841"/>
            <a:ext cx="1318824" cy="2637648"/>
          </a:xfrm>
          <a:prstGeom prst="rect">
            <a:avLst/>
          </a:prstGeom>
        </p:spPr>
      </p:pic>
      <p:sp>
        <p:nvSpPr>
          <p:cNvPr id="10" name="TextBox 9"/>
          <p:cNvSpPr txBox="1"/>
          <p:nvPr/>
        </p:nvSpPr>
        <p:spPr>
          <a:xfrm>
            <a:off x="10466477" y="476691"/>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spTree>
    <p:extLst>
      <p:ext uri="{BB962C8B-B14F-4D97-AF65-F5344CB8AC3E}">
        <p14:creationId xmlns:p14="http://schemas.microsoft.com/office/powerpoint/2010/main" val="3557593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2498271" y="2829294"/>
            <a:ext cx="6346050" cy="3522042"/>
          </a:xfrm>
        </p:spPr>
        <p:txBody>
          <a:bodyPr>
            <a:normAutofit/>
          </a:bodyPr>
          <a:lstStyle/>
          <a:p>
            <a:pPr marL="0" indent="0" algn="ctr">
              <a:buNone/>
            </a:pPr>
            <a:r>
              <a:rPr lang="en-US" altLang="en-US" sz="6000" dirty="0">
                <a:latin typeface="Bellevue" charset="0"/>
                <a:ea typeface="Bellevue" charset="0"/>
                <a:cs typeface="Bellevue" charset="0"/>
              </a:rPr>
              <a:t>Thank You.</a:t>
            </a:r>
          </a:p>
          <a:p>
            <a:pPr marL="0" indent="0" algn="ctr">
              <a:buNone/>
            </a:pPr>
            <a:endParaRPr lang="en-US" altLang="en-US" sz="2400" dirty="0"/>
          </a:p>
          <a:p>
            <a:pPr marL="0" indent="0" algn="ctr">
              <a:buNone/>
            </a:pPr>
            <a:r>
              <a:rPr lang="en-US" altLang="en-US" sz="2400" dirty="0" err="1"/>
              <a:t>www.lonestarfeed.com</a:t>
            </a:r>
            <a:endParaRPr lang="en-US" altLang="en-US" sz="2400"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8309" y="721820"/>
            <a:ext cx="2206053" cy="1286864"/>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905" y="5844672"/>
            <a:ext cx="2229322" cy="1013328"/>
          </a:xfrm>
          <a:prstGeom prst="rect">
            <a:avLst/>
          </a:prstGeom>
        </p:spPr>
      </p:pic>
      <p:sp>
        <p:nvSpPr>
          <p:cNvPr id="5" name="TextBox 4">
            <a:extLst>
              <a:ext uri="{FF2B5EF4-FFF2-40B4-BE49-F238E27FC236}">
                <a16:creationId xmlns:a16="http://schemas.microsoft.com/office/drawing/2014/main" id="{0EDEE0A8-86F5-9F49-B9DF-98EA8D34B924}"/>
              </a:ext>
            </a:extLst>
          </p:cNvPr>
          <p:cNvSpPr txBox="1"/>
          <p:nvPr/>
        </p:nvSpPr>
        <p:spPr>
          <a:xfrm>
            <a:off x="10466477" y="506919"/>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spTree>
    <p:extLst>
      <p:ext uri="{BB962C8B-B14F-4D97-AF65-F5344CB8AC3E}">
        <p14:creationId xmlns:p14="http://schemas.microsoft.com/office/powerpoint/2010/main" val="18901665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814971"/>
            <a:ext cx="8761413" cy="706964"/>
          </a:xfrm>
        </p:spPr>
        <p:txBody>
          <a:bodyPr/>
          <a:lstStyle/>
          <a:p>
            <a:r>
              <a:rPr lang="en-US" dirty="0"/>
              <a:t>NUTRIENT REQUIREMENTS</a:t>
            </a:r>
          </a:p>
        </p:txBody>
      </p:sp>
      <p:sp>
        <p:nvSpPr>
          <p:cNvPr id="3" name="Content Placeholder 2"/>
          <p:cNvSpPr>
            <a:spLocks noGrp="1"/>
          </p:cNvSpPr>
          <p:nvPr>
            <p:ph idx="1"/>
          </p:nvPr>
        </p:nvSpPr>
        <p:spPr>
          <a:xfrm>
            <a:off x="1320566" y="2613771"/>
            <a:ext cx="4853523" cy="3152240"/>
          </a:xfrm>
        </p:spPr>
        <p:txBody>
          <a:bodyPr>
            <a:normAutofit/>
          </a:bodyPr>
          <a:lstStyle/>
          <a:p>
            <a:r>
              <a:rPr lang="en-US" altLang="en-US" sz="2400" dirty="0"/>
              <a:t>Protein					  6-12%</a:t>
            </a:r>
          </a:p>
          <a:p>
            <a:r>
              <a:rPr lang="en-US" altLang="en-US" sz="2400" dirty="0"/>
              <a:t>Energy					86-93%</a:t>
            </a:r>
          </a:p>
          <a:p>
            <a:r>
              <a:rPr lang="en-US" altLang="en-US" sz="2400" dirty="0"/>
              <a:t>Minerals &amp; Vitamins	    1-2%	</a:t>
            </a:r>
          </a:p>
          <a:p>
            <a:r>
              <a:rPr lang="en-US" altLang="en-US" sz="2400" dirty="0"/>
              <a:t>Water</a:t>
            </a:r>
          </a:p>
          <a:p>
            <a:endParaRPr lang="en-US" altLang="en-US" sz="2400" dirty="0"/>
          </a:p>
          <a:p>
            <a:r>
              <a:rPr lang="en-US" altLang="en-US" sz="2400" i="1" dirty="0"/>
              <a:t>Forages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905" y="5844672"/>
            <a:ext cx="2229322" cy="101332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0190" y="2613771"/>
            <a:ext cx="5150450" cy="3433633"/>
          </a:xfrm>
          <a:prstGeom prst="rect">
            <a:avLst/>
          </a:prstGeom>
        </p:spPr>
      </p:pic>
      <p:sp>
        <p:nvSpPr>
          <p:cNvPr id="8" name="TextBox 7"/>
          <p:cNvSpPr txBox="1"/>
          <p:nvPr/>
        </p:nvSpPr>
        <p:spPr>
          <a:xfrm>
            <a:off x="10466477" y="491805"/>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spTree>
    <p:extLst>
      <p:ext uri="{BB962C8B-B14F-4D97-AF65-F5344CB8AC3E}">
        <p14:creationId xmlns:p14="http://schemas.microsoft.com/office/powerpoint/2010/main" val="6941581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953" y="814971"/>
            <a:ext cx="8761413" cy="706964"/>
          </a:xfrm>
        </p:spPr>
        <p:txBody>
          <a:bodyPr/>
          <a:lstStyle/>
          <a:p>
            <a:r>
              <a:rPr lang="en-US" dirty="0"/>
              <a:t>PROTEIN</a:t>
            </a:r>
          </a:p>
        </p:txBody>
      </p:sp>
      <p:sp>
        <p:nvSpPr>
          <p:cNvPr id="3" name="Content Placeholder 2"/>
          <p:cNvSpPr>
            <a:spLocks noGrp="1"/>
          </p:cNvSpPr>
          <p:nvPr>
            <p:ph idx="1"/>
          </p:nvPr>
        </p:nvSpPr>
        <p:spPr>
          <a:xfrm>
            <a:off x="5737639" y="2703496"/>
            <a:ext cx="5714846" cy="3345035"/>
          </a:xfrm>
        </p:spPr>
        <p:txBody>
          <a:bodyPr>
            <a:normAutofit/>
          </a:bodyPr>
          <a:lstStyle/>
          <a:p>
            <a:pPr>
              <a:lnSpc>
                <a:spcPct val="80000"/>
              </a:lnSpc>
              <a:spcBef>
                <a:spcPts val="700"/>
              </a:spcBef>
            </a:pPr>
            <a:r>
              <a:rPr lang="en-US" altLang="en-US" sz="1700" dirty="0"/>
              <a:t>Proteins are naturally occurring combinations of amino acids that are essential constituents of all living cells</a:t>
            </a:r>
          </a:p>
          <a:p>
            <a:pPr lvl="1">
              <a:lnSpc>
                <a:spcPct val="80000"/>
              </a:lnSpc>
              <a:spcBef>
                <a:spcPts val="700"/>
              </a:spcBef>
            </a:pPr>
            <a:r>
              <a:rPr lang="en-US" altLang="en-US" sz="1700" b="1" dirty="0"/>
              <a:t>Body Builders</a:t>
            </a:r>
          </a:p>
          <a:p>
            <a:pPr marL="914400" lvl="2" indent="0">
              <a:lnSpc>
                <a:spcPct val="80000"/>
              </a:lnSpc>
              <a:spcBef>
                <a:spcPts val="700"/>
              </a:spcBef>
              <a:buNone/>
            </a:pPr>
            <a:r>
              <a:rPr lang="en-US" altLang="en-US" sz="1700" dirty="0"/>
              <a:t>Tissue &amp; Cell Formation</a:t>
            </a:r>
          </a:p>
          <a:p>
            <a:pPr marL="914400" lvl="2" indent="0">
              <a:lnSpc>
                <a:spcPct val="80000"/>
              </a:lnSpc>
              <a:spcBef>
                <a:spcPts val="700"/>
              </a:spcBef>
              <a:buNone/>
            </a:pPr>
            <a:r>
              <a:rPr lang="en-US" altLang="en-US" sz="1700" dirty="0"/>
              <a:t>Bone and Muscle Development</a:t>
            </a:r>
          </a:p>
          <a:p>
            <a:pPr lvl="1">
              <a:lnSpc>
                <a:spcPct val="80000"/>
              </a:lnSpc>
              <a:spcBef>
                <a:spcPts val="700"/>
              </a:spcBef>
            </a:pPr>
            <a:r>
              <a:rPr lang="en-US" altLang="en-US" sz="1700" b="1" dirty="0"/>
              <a:t>Proteins are needed for:</a:t>
            </a:r>
          </a:p>
          <a:p>
            <a:pPr marL="914400" lvl="2" indent="0">
              <a:lnSpc>
                <a:spcPct val="80000"/>
              </a:lnSpc>
              <a:spcBef>
                <a:spcPts val="700"/>
              </a:spcBef>
              <a:buNone/>
            </a:pPr>
            <a:r>
              <a:rPr lang="en-US" altLang="en-US" sz="1700" dirty="0"/>
              <a:t>*Reproduction		Finishing</a:t>
            </a:r>
          </a:p>
          <a:p>
            <a:pPr marL="914400" lvl="2" indent="0">
              <a:lnSpc>
                <a:spcPct val="80000"/>
              </a:lnSpc>
              <a:spcBef>
                <a:spcPts val="700"/>
              </a:spcBef>
              <a:buNone/>
            </a:pPr>
            <a:r>
              <a:rPr lang="en-US" altLang="en-US" sz="1700" dirty="0"/>
              <a:t>*Lactation			Maintenance		</a:t>
            </a:r>
          </a:p>
          <a:p>
            <a:pPr marL="914400" lvl="2" indent="0">
              <a:lnSpc>
                <a:spcPct val="80000"/>
              </a:lnSpc>
              <a:spcBef>
                <a:spcPts val="700"/>
              </a:spcBef>
              <a:buNone/>
            </a:pPr>
            <a:r>
              <a:rPr lang="en-US" altLang="en-US" sz="1700" dirty="0"/>
              <a:t>*Growth				Work</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905" y="5844672"/>
            <a:ext cx="2229322" cy="101332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530" y="2704454"/>
            <a:ext cx="4731186" cy="3140217"/>
          </a:xfrm>
          <a:prstGeom prst="rect">
            <a:avLst/>
          </a:prstGeom>
        </p:spPr>
      </p:pic>
      <p:sp>
        <p:nvSpPr>
          <p:cNvPr id="8" name="TextBox 7"/>
          <p:cNvSpPr txBox="1"/>
          <p:nvPr/>
        </p:nvSpPr>
        <p:spPr>
          <a:xfrm>
            <a:off x="10466477" y="491805"/>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spTree>
    <p:extLst>
      <p:ext uri="{BB962C8B-B14F-4D97-AF65-F5344CB8AC3E}">
        <p14:creationId xmlns:p14="http://schemas.microsoft.com/office/powerpoint/2010/main" val="6103236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905" y="5844672"/>
            <a:ext cx="2229322" cy="1013328"/>
          </a:xfrm>
          <a:prstGeom prst="rect">
            <a:avLst/>
          </a:prstGeom>
        </p:spPr>
      </p:pic>
      <p:sp>
        <p:nvSpPr>
          <p:cNvPr id="2" name="Title 1"/>
          <p:cNvSpPr>
            <a:spLocks noGrp="1"/>
          </p:cNvSpPr>
          <p:nvPr>
            <p:ph type="title"/>
          </p:nvPr>
        </p:nvSpPr>
        <p:spPr>
          <a:xfrm>
            <a:off x="1154953" y="814971"/>
            <a:ext cx="8761413" cy="706964"/>
          </a:xfrm>
        </p:spPr>
        <p:txBody>
          <a:bodyPr/>
          <a:lstStyle/>
          <a:p>
            <a:r>
              <a:rPr lang="en-US" dirty="0"/>
              <a:t>PROTEIN LEVELS &amp; SOURCES</a:t>
            </a:r>
          </a:p>
        </p:txBody>
      </p:sp>
      <p:sp>
        <p:nvSpPr>
          <p:cNvPr id="3" name="Content Placeholder 2"/>
          <p:cNvSpPr>
            <a:spLocks noGrp="1"/>
          </p:cNvSpPr>
          <p:nvPr>
            <p:ph idx="1"/>
          </p:nvPr>
        </p:nvSpPr>
        <p:spPr>
          <a:xfrm>
            <a:off x="1541634" y="2379503"/>
            <a:ext cx="6627510" cy="3787030"/>
          </a:xfrm>
        </p:spPr>
        <p:txBody>
          <a:bodyPr>
            <a:normAutofit fontScale="92500" lnSpcReduction="20000"/>
          </a:bodyPr>
          <a:lstStyle/>
          <a:p>
            <a:pPr marL="0" indent="0">
              <a:spcBef>
                <a:spcPts val="700"/>
              </a:spcBef>
              <a:buNone/>
            </a:pPr>
            <a:r>
              <a:rPr lang="en-US" altLang="en-US" sz="2000" b="1" dirty="0">
                <a:solidFill>
                  <a:schemeClr val="accent1"/>
                </a:solidFill>
              </a:rPr>
              <a:t>LEVELS</a:t>
            </a:r>
          </a:p>
          <a:p>
            <a:pPr>
              <a:spcBef>
                <a:spcPts val="700"/>
              </a:spcBef>
            </a:pPr>
            <a:r>
              <a:rPr lang="en-US" altLang="en-US" b="1" dirty="0"/>
              <a:t>Level of protein determined by</a:t>
            </a:r>
          </a:p>
          <a:p>
            <a:pPr lvl="1">
              <a:spcBef>
                <a:spcPts val="700"/>
              </a:spcBef>
            </a:pPr>
            <a:r>
              <a:rPr lang="en-US" altLang="en-US" sz="1800" dirty="0"/>
              <a:t>Age</a:t>
            </a:r>
          </a:p>
          <a:p>
            <a:pPr lvl="1">
              <a:spcBef>
                <a:spcPts val="700"/>
              </a:spcBef>
            </a:pPr>
            <a:r>
              <a:rPr lang="en-US" altLang="en-US" sz="1800" dirty="0"/>
              <a:t>Activity level</a:t>
            </a:r>
          </a:p>
          <a:p>
            <a:pPr lvl="1">
              <a:spcBef>
                <a:spcPts val="700"/>
              </a:spcBef>
            </a:pPr>
            <a:r>
              <a:rPr lang="en-US" altLang="en-US" sz="1800" dirty="0"/>
              <a:t>Quality of forage and type</a:t>
            </a:r>
          </a:p>
          <a:p>
            <a:pPr>
              <a:spcBef>
                <a:spcPts val="700"/>
              </a:spcBef>
            </a:pPr>
            <a:r>
              <a:rPr lang="en-US" altLang="en-US" b="1" dirty="0"/>
              <a:t>Moderate-Heavy Work</a:t>
            </a:r>
          </a:p>
          <a:p>
            <a:pPr marL="0" indent="0">
              <a:spcBef>
                <a:spcPts val="700"/>
              </a:spcBef>
              <a:buNone/>
            </a:pPr>
            <a:r>
              <a:rPr lang="en-US" altLang="en-US" dirty="0"/>
              <a:t>	    Supplementation with 12 to14% protein feed</a:t>
            </a:r>
          </a:p>
          <a:p>
            <a:pPr>
              <a:spcBef>
                <a:spcPts val="700"/>
              </a:spcBef>
            </a:pPr>
            <a:r>
              <a:rPr lang="en-US" altLang="en-US" b="1" dirty="0"/>
              <a:t>Mares and Foals</a:t>
            </a:r>
          </a:p>
          <a:p>
            <a:pPr marL="457200" lvl="1" indent="0">
              <a:spcBef>
                <a:spcPts val="700"/>
              </a:spcBef>
              <a:buNone/>
            </a:pPr>
            <a:r>
              <a:rPr lang="en-US" altLang="en-US" sz="1800" dirty="0"/>
              <a:t>    Require higher protein levels – 14-16% protein</a:t>
            </a:r>
          </a:p>
          <a:p>
            <a:pPr>
              <a:spcBef>
                <a:spcPts val="700"/>
              </a:spcBef>
            </a:pPr>
            <a:r>
              <a:rPr lang="en-US" altLang="en-US" b="1" dirty="0"/>
              <a:t>Maintenance</a:t>
            </a:r>
          </a:p>
          <a:p>
            <a:pPr marL="457200" lvl="1" indent="0">
              <a:spcBef>
                <a:spcPts val="700"/>
              </a:spcBef>
              <a:buNone/>
            </a:pPr>
            <a:r>
              <a:rPr lang="en-US" altLang="en-US" sz="1800" dirty="0"/>
              <a:t>    Generally, requires about 10% protein supplementation</a:t>
            </a:r>
          </a:p>
        </p:txBody>
      </p:sp>
      <p:sp>
        <p:nvSpPr>
          <p:cNvPr id="7" name="Content Placeholder 2"/>
          <p:cNvSpPr txBox="1">
            <a:spLocks/>
          </p:cNvSpPr>
          <p:nvPr/>
        </p:nvSpPr>
        <p:spPr>
          <a:xfrm>
            <a:off x="7761719" y="2462630"/>
            <a:ext cx="2946585" cy="378703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altLang="en-US" sz="2000" b="1" dirty="0">
                <a:solidFill>
                  <a:schemeClr val="accent1"/>
                </a:solidFill>
              </a:rPr>
              <a:t>SOURCES</a:t>
            </a:r>
          </a:p>
          <a:p>
            <a:r>
              <a:rPr lang="en-US" altLang="en-US" sz="1700" dirty="0"/>
              <a:t>Soybean meal</a:t>
            </a:r>
          </a:p>
          <a:p>
            <a:r>
              <a:rPr lang="en-US" altLang="en-US" sz="1700" dirty="0"/>
              <a:t>Milk protein</a:t>
            </a:r>
          </a:p>
        </p:txBody>
      </p:sp>
      <p:sp>
        <p:nvSpPr>
          <p:cNvPr id="9" name="TextBox 8"/>
          <p:cNvSpPr txBox="1"/>
          <p:nvPr/>
        </p:nvSpPr>
        <p:spPr>
          <a:xfrm>
            <a:off x="10466477" y="491805"/>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spTree>
    <p:extLst>
      <p:ext uri="{BB962C8B-B14F-4D97-AF65-F5344CB8AC3E}">
        <p14:creationId xmlns:p14="http://schemas.microsoft.com/office/powerpoint/2010/main" val="770818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905" y="5844672"/>
            <a:ext cx="2229322" cy="1013328"/>
          </a:xfrm>
          <a:prstGeom prst="rect">
            <a:avLst/>
          </a:prstGeom>
        </p:spPr>
      </p:pic>
      <p:sp>
        <p:nvSpPr>
          <p:cNvPr id="2" name="Title 1"/>
          <p:cNvSpPr>
            <a:spLocks noGrp="1"/>
          </p:cNvSpPr>
          <p:nvPr>
            <p:ph type="title"/>
          </p:nvPr>
        </p:nvSpPr>
        <p:spPr>
          <a:xfrm>
            <a:off x="1154953" y="814971"/>
            <a:ext cx="8761413" cy="706964"/>
          </a:xfrm>
        </p:spPr>
        <p:txBody>
          <a:bodyPr/>
          <a:lstStyle/>
          <a:p>
            <a:r>
              <a:rPr lang="en-US" dirty="0"/>
              <a:t>PROTEIN DEFICIENCIES</a:t>
            </a:r>
          </a:p>
        </p:txBody>
      </p:sp>
      <p:sp>
        <p:nvSpPr>
          <p:cNvPr id="3" name="Content Placeholder 2"/>
          <p:cNvSpPr>
            <a:spLocks noGrp="1"/>
          </p:cNvSpPr>
          <p:nvPr>
            <p:ph idx="1"/>
          </p:nvPr>
        </p:nvSpPr>
        <p:spPr>
          <a:xfrm>
            <a:off x="1558299" y="2500415"/>
            <a:ext cx="3861638" cy="3440113"/>
          </a:xfrm>
        </p:spPr>
        <p:txBody>
          <a:bodyPr>
            <a:noAutofit/>
          </a:bodyPr>
          <a:lstStyle/>
          <a:p>
            <a:r>
              <a:rPr lang="en-US" altLang="en-US" sz="2000" dirty="0"/>
              <a:t>Depressed Appetite</a:t>
            </a:r>
          </a:p>
          <a:p>
            <a:r>
              <a:rPr lang="en-US" altLang="en-US" sz="2000" dirty="0"/>
              <a:t>Poor Growth</a:t>
            </a:r>
          </a:p>
          <a:p>
            <a:r>
              <a:rPr lang="en-US" altLang="en-US" sz="2000" dirty="0"/>
              <a:t>Loss of Weight</a:t>
            </a:r>
          </a:p>
          <a:p>
            <a:r>
              <a:rPr lang="en-US" altLang="en-US" sz="2000" dirty="0"/>
              <a:t>Reduced Milk Production</a:t>
            </a:r>
          </a:p>
          <a:p>
            <a:r>
              <a:rPr lang="en-US" altLang="en-US" sz="2000" dirty="0"/>
              <a:t>Irregular Estrus</a:t>
            </a:r>
          </a:p>
          <a:p>
            <a:r>
              <a:rPr lang="en-US" altLang="en-US" sz="2000" dirty="0"/>
              <a:t>Lowered Foal Crops</a:t>
            </a:r>
          </a:p>
          <a:p>
            <a:r>
              <a:rPr lang="en-US" altLang="en-US" sz="2000" dirty="0"/>
              <a:t>Loss of Condition</a:t>
            </a:r>
          </a:p>
          <a:p>
            <a:r>
              <a:rPr lang="en-US" altLang="en-US" sz="2000" dirty="0"/>
              <a:t>Lack of Stamina</a:t>
            </a:r>
          </a:p>
        </p:txBody>
      </p:sp>
      <p:pic>
        <p:nvPicPr>
          <p:cNvPr id="8" name="Picture 6" descr="35436553jSzkmi_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663991" y="2500416"/>
            <a:ext cx="4252375" cy="344011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0" name="TextBox 9"/>
          <p:cNvSpPr txBox="1"/>
          <p:nvPr/>
        </p:nvSpPr>
        <p:spPr>
          <a:xfrm>
            <a:off x="10466477" y="491805"/>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spTree>
    <p:extLst>
      <p:ext uri="{BB962C8B-B14F-4D97-AF65-F5344CB8AC3E}">
        <p14:creationId xmlns:p14="http://schemas.microsoft.com/office/powerpoint/2010/main" val="9168362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905" y="5844672"/>
            <a:ext cx="2229322" cy="1013328"/>
          </a:xfrm>
          <a:prstGeom prst="rect">
            <a:avLst/>
          </a:prstGeom>
        </p:spPr>
      </p:pic>
      <p:sp>
        <p:nvSpPr>
          <p:cNvPr id="2" name="Title 1"/>
          <p:cNvSpPr>
            <a:spLocks noGrp="1"/>
          </p:cNvSpPr>
          <p:nvPr>
            <p:ph type="title"/>
          </p:nvPr>
        </p:nvSpPr>
        <p:spPr>
          <a:xfrm>
            <a:off x="1154953" y="814971"/>
            <a:ext cx="8761413" cy="706964"/>
          </a:xfrm>
        </p:spPr>
        <p:txBody>
          <a:bodyPr/>
          <a:lstStyle/>
          <a:p>
            <a:r>
              <a:rPr lang="en-US" dirty="0"/>
              <a:t>ENERGY</a:t>
            </a:r>
          </a:p>
        </p:txBody>
      </p:sp>
      <p:sp>
        <p:nvSpPr>
          <p:cNvPr id="3" name="Content Placeholder 2"/>
          <p:cNvSpPr>
            <a:spLocks noGrp="1"/>
          </p:cNvSpPr>
          <p:nvPr>
            <p:ph idx="1"/>
          </p:nvPr>
        </p:nvSpPr>
        <p:spPr>
          <a:xfrm>
            <a:off x="6850505" y="2510725"/>
            <a:ext cx="4789357" cy="3099340"/>
          </a:xfrm>
        </p:spPr>
        <p:txBody>
          <a:bodyPr>
            <a:noAutofit/>
          </a:bodyPr>
          <a:lstStyle/>
          <a:p>
            <a:r>
              <a:rPr lang="en-US" altLang="en-US" sz="2400" dirty="0"/>
              <a:t>Energy is the most limiting and crucial. It is needed in the largest amount of all the essential nutrients.</a:t>
            </a:r>
          </a:p>
          <a:p>
            <a:r>
              <a:rPr lang="en-US" altLang="en-US" sz="2400" dirty="0"/>
              <a:t>Expressed As:</a:t>
            </a:r>
          </a:p>
          <a:p>
            <a:pPr lvl="1"/>
            <a:r>
              <a:rPr lang="en-US" altLang="en-US" sz="2400" dirty="0"/>
              <a:t>Calories</a:t>
            </a:r>
          </a:p>
          <a:p>
            <a:pPr lvl="1"/>
            <a:r>
              <a:rPr lang="en-US" altLang="en-US" sz="2400" dirty="0"/>
              <a:t>TDN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7731" y="2510725"/>
            <a:ext cx="5253728" cy="3426344"/>
          </a:xfrm>
          <a:prstGeom prst="rect">
            <a:avLst/>
          </a:prstGeom>
        </p:spPr>
      </p:pic>
      <p:sp>
        <p:nvSpPr>
          <p:cNvPr id="9" name="TextBox 8"/>
          <p:cNvSpPr txBox="1"/>
          <p:nvPr/>
        </p:nvSpPr>
        <p:spPr>
          <a:xfrm>
            <a:off x="10466477" y="491805"/>
            <a:ext cx="687691" cy="646331"/>
          </a:xfrm>
          <a:prstGeom prst="rect">
            <a:avLst/>
          </a:prstGeom>
          <a:noFill/>
        </p:spPr>
        <p:txBody>
          <a:bodyPr wrap="square" rtlCol="0">
            <a:spAutoFit/>
          </a:bodyPr>
          <a:lstStyle/>
          <a:p>
            <a:r>
              <a:rPr lang="en-US" sz="3600" dirty="0">
                <a:latin typeface="Antonio" charset="0"/>
                <a:ea typeface="Antonio" charset="0"/>
                <a:cs typeface="Antonio" charset="0"/>
              </a:rPr>
              <a:t>HN</a:t>
            </a:r>
          </a:p>
        </p:txBody>
      </p:sp>
    </p:spTree>
    <p:extLst>
      <p:ext uri="{BB962C8B-B14F-4D97-AF65-F5344CB8AC3E}">
        <p14:creationId xmlns:p14="http://schemas.microsoft.com/office/powerpoint/2010/main" val="141229851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docProps/app.xml><?xml version="1.0" encoding="utf-8"?>
<Properties xmlns="http://schemas.openxmlformats.org/officeDocument/2006/extended-properties" xmlns:vt="http://schemas.openxmlformats.org/officeDocument/2006/docPropsVTypes">
  <Template>Ion Boardroom</Template>
  <TotalTime>1838</TotalTime>
  <Words>7908</Words>
  <Application>Microsoft Macintosh PowerPoint</Application>
  <PresentationFormat>Widescreen</PresentationFormat>
  <Paragraphs>749</Paragraphs>
  <Slides>47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47</vt:i4>
      </vt:variant>
    </vt:vector>
  </HeadingPairs>
  <TitlesOfParts>
    <vt:vector size="55" baseType="lpstr">
      <vt:lpstr>Antonio</vt:lpstr>
      <vt:lpstr>Arial</vt:lpstr>
      <vt:lpstr>Bellevue</vt:lpstr>
      <vt:lpstr>Century Gothic</vt:lpstr>
      <vt:lpstr>Helvetica Condensed Medium</vt:lpstr>
      <vt:lpstr>Wingdings</vt:lpstr>
      <vt:lpstr>Wingdings 3</vt:lpstr>
      <vt:lpstr>Ion Boardroom</vt:lpstr>
      <vt:lpstr> NUTRITION</vt:lpstr>
      <vt:lpstr>LONE STAR FEED</vt:lpstr>
      <vt:lpstr>HORSE NUTRITION</vt:lpstr>
      <vt:lpstr>DIGESTIVE SYSTEM</vt:lpstr>
      <vt:lpstr>NUTRIENT REQUIREMENTS</vt:lpstr>
      <vt:lpstr>PROTEIN</vt:lpstr>
      <vt:lpstr>PROTEIN LEVELS &amp; SOURCES</vt:lpstr>
      <vt:lpstr>PROTEIN DEFICIENCIES</vt:lpstr>
      <vt:lpstr>ENERGY</vt:lpstr>
      <vt:lpstr>ENERGY</vt:lpstr>
      <vt:lpstr>ENERGY SOURCES</vt:lpstr>
      <vt:lpstr>BENEFITS OF ADDED FAT</vt:lpstr>
      <vt:lpstr>MINERALS</vt:lpstr>
      <vt:lpstr>MINERAL CLASSIFICATIONS</vt:lpstr>
      <vt:lpstr>MINERAL SOURCES</vt:lpstr>
      <vt:lpstr>MINERAL FUNCTIONS</vt:lpstr>
      <vt:lpstr>MINERAL DEFICIENCIES</vt:lpstr>
      <vt:lpstr>CALCIUM TO PHOSPHORUS RATIO</vt:lpstr>
      <vt:lpstr>VITAMINS</vt:lpstr>
      <vt:lpstr>VITAMINS</vt:lpstr>
      <vt:lpstr>VITAMINS</vt:lpstr>
      <vt:lpstr>WATER</vt:lpstr>
      <vt:lpstr>PowerPoint Presentation</vt:lpstr>
      <vt:lpstr>1022 SWEET TREAT</vt:lpstr>
      <vt:lpstr>1024 12% SWEET TREAT</vt:lpstr>
      <vt:lpstr>1018 HEAVY DUTY “14”</vt:lpstr>
      <vt:lpstr>1028 HEAVY DUTY HORSE &amp; CATTLE</vt:lpstr>
      <vt:lpstr>1029 HEAVY DUTY “12” HORSE FEED</vt:lpstr>
      <vt:lpstr>1092 TRACK STAR 2</vt:lpstr>
      <vt:lpstr>1093 TRACK STAR 3</vt:lpstr>
      <vt:lpstr>1021 TRACK STAR WITH BEET PULP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1101 INFINITY COMPLETE OS</vt:lpstr>
      <vt:lpstr>1102 INFINITY PRIME PERFORMANCE EN </vt:lpstr>
      <vt:lpstr>1103 INFINITY ALFA-PRO FS</vt:lpstr>
      <vt:lpstr>SENIOR HORSES</vt:lpstr>
      <vt:lpstr>1104 SENIOR CN</vt:lpstr>
      <vt:lpstr>1094 TRACK STAR SENIOR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HORSE NUTRITION</dc:title>
  <dc:creator>Microsoft Office User</dc:creator>
  <cp:lastModifiedBy>Steele Wright</cp:lastModifiedBy>
  <cp:revision>86</cp:revision>
  <cp:lastPrinted>2021-04-06T15:17:26Z</cp:lastPrinted>
  <dcterms:created xsi:type="dcterms:W3CDTF">2019-06-24T18:35:22Z</dcterms:created>
  <dcterms:modified xsi:type="dcterms:W3CDTF">2021-05-03T16:41:37Z</dcterms:modified>
</cp:coreProperties>
</file>